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47"/>
  </p:notesMasterIdLst>
  <p:sldIdLst>
    <p:sldId id="326" r:id="rId3"/>
    <p:sldId id="286" r:id="rId4"/>
    <p:sldId id="833" r:id="rId5"/>
    <p:sldId id="328" r:id="rId6"/>
    <p:sldId id="256" r:id="rId7"/>
    <p:sldId id="2770" r:id="rId8"/>
    <p:sldId id="2757" r:id="rId9"/>
    <p:sldId id="2779" r:id="rId10"/>
    <p:sldId id="2771" r:id="rId11"/>
    <p:sldId id="262" r:id="rId12"/>
    <p:sldId id="269" r:id="rId13"/>
    <p:sldId id="284" r:id="rId14"/>
    <p:sldId id="285" r:id="rId15"/>
    <p:sldId id="280" r:id="rId16"/>
    <p:sldId id="298" r:id="rId17"/>
    <p:sldId id="2772" r:id="rId18"/>
    <p:sldId id="302" r:id="rId19"/>
    <p:sldId id="832" r:id="rId20"/>
    <p:sldId id="270" r:id="rId21"/>
    <p:sldId id="329" r:id="rId22"/>
    <p:sldId id="836" r:id="rId23"/>
    <p:sldId id="829" r:id="rId24"/>
    <p:sldId id="831" r:id="rId25"/>
    <p:sldId id="830" r:id="rId26"/>
    <p:sldId id="258" r:id="rId27"/>
    <p:sldId id="257" r:id="rId28"/>
    <p:sldId id="824" r:id="rId29"/>
    <p:sldId id="292" r:id="rId30"/>
    <p:sldId id="822" r:id="rId31"/>
    <p:sldId id="260" r:id="rId32"/>
    <p:sldId id="828" r:id="rId33"/>
    <p:sldId id="2773" r:id="rId34"/>
    <p:sldId id="2763" r:id="rId35"/>
    <p:sldId id="2764" r:id="rId36"/>
    <p:sldId id="318" r:id="rId37"/>
    <p:sldId id="2760" r:id="rId38"/>
    <p:sldId id="2774" r:id="rId39"/>
    <p:sldId id="2761" r:id="rId40"/>
    <p:sldId id="264" r:id="rId41"/>
    <p:sldId id="2762" r:id="rId42"/>
    <p:sldId id="2775" r:id="rId43"/>
    <p:sldId id="2777" r:id="rId44"/>
    <p:sldId id="2778" r:id="rId45"/>
    <p:sldId id="275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BE029A"/>
    <a:srgbClr val="EDE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7" autoAdjust="0"/>
    <p:restoredTop sz="94684"/>
  </p:normalViewPr>
  <p:slideViewPr>
    <p:cSldViewPr snapToGrid="0">
      <p:cViewPr varScale="1">
        <p:scale>
          <a:sx n="59" d="100"/>
          <a:sy n="59" d="100"/>
        </p:scale>
        <p:origin x="120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0434B5-D73F-41A9-9E64-3BEBC2D396D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F52A17C-CC79-4E7A-9B64-EBBAF2D8936A}">
      <dgm:prSet phldrT="[Text]"/>
      <dgm:spPr/>
      <dgm:t>
        <a:bodyPr/>
        <a:lstStyle/>
        <a:p>
          <a:endParaRPr lang="en-US" dirty="0"/>
        </a:p>
      </dgm:t>
    </dgm:pt>
    <dgm:pt modelId="{BBDC1729-1165-4B72-8010-05CE9784F973}" type="parTrans" cxnId="{C61DE75E-E631-44AF-BA73-38F9C7F92F8D}">
      <dgm:prSet/>
      <dgm:spPr/>
      <dgm:t>
        <a:bodyPr/>
        <a:lstStyle/>
        <a:p>
          <a:endParaRPr lang="en-US"/>
        </a:p>
      </dgm:t>
    </dgm:pt>
    <dgm:pt modelId="{CD6380EA-49E7-4662-88A8-9A3B15D238C8}" type="sibTrans" cxnId="{C61DE75E-E631-44AF-BA73-38F9C7F92F8D}">
      <dgm:prSet/>
      <dgm:spPr/>
      <dgm:t>
        <a:bodyPr/>
        <a:lstStyle/>
        <a:p>
          <a:endParaRPr lang="en-US"/>
        </a:p>
      </dgm:t>
    </dgm:pt>
    <dgm:pt modelId="{785533D9-499F-4724-AF0C-CBBF5CFCB8E3}">
      <dgm:prSet phldrT="[Text]"/>
      <dgm:spPr/>
      <dgm:t>
        <a:bodyPr/>
        <a:lstStyle/>
        <a:p>
          <a:endParaRPr lang="en-US" dirty="0"/>
        </a:p>
      </dgm:t>
    </dgm:pt>
    <dgm:pt modelId="{9D33C0FB-F123-44CA-8572-2803A6150552}" type="parTrans" cxnId="{DFDAF487-DF8B-4624-8F8F-E3C3B1B1363D}">
      <dgm:prSet/>
      <dgm:spPr/>
      <dgm:t>
        <a:bodyPr/>
        <a:lstStyle/>
        <a:p>
          <a:endParaRPr lang="en-US"/>
        </a:p>
      </dgm:t>
    </dgm:pt>
    <dgm:pt modelId="{257F9FBC-FBB1-4D56-876A-28D7EABF8C2C}" type="sibTrans" cxnId="{DFDAF487-DF8B-4624-8F8F-E3C3B1B1363D}">
      <dgm:prSet/>
      <dgm:spPr/>
      <dgm:t>
        <a:bodyPr/>
        <a:lstStyle/>
        <a:p>
          <a:endParaRPr lang="en-US"/>
        </a:p>
      </dgm:t>
    </dgm:pt>
    <dgm:pt modelId="{7640C998-8DC2-418B-A918-0A8AD82BE93A}">
      <dgm:prSet phldrT="[Text]"/>
      <dgm:spPr/>
      <dgm:t>
        <a:bodyPr/>
        <a:lstStyle/>
        <a:p>
          <a:endParaRPr lang="en-US" dirty="0"/>
        </a:p>
      </dgm:t>
    </dgm:pt>
    <dgm:pt modelId="{E8A1C09B-9DBB-41CF-B030-7CF88CB3B860}" type="parTrans" cxnId="{629150E7-BD79-4E11-94D6-99D1BA5B28A5}">
      <dgm:prSet/>
      <dgm:spPr/>
      <dgm:t>
        <a:bodyPr/>
        <a:lstStyle/>
        <a:p>
          <a:endParaRPr lang="en-US"/>
        </a:p>
      </dgm:t>
    </dgm:pt>
    <dgm:pt modelId="{9E81149E-22D7-4B38-AC8A-0E5B54F7BCBE}" type="sibTrans" cxnId="{629150E7-BD79-4E11-94D6-99D1BA5B28A5}">
      <dgm:prSet/>
      <dgm:spPr/>
      <dgm:t>
        <a:bodyPr/>
        <a:lstStyle/>
        <a:p>
          <a:endParaRPr lang="en-US"/>
        </a:p>
      </dgm:t>
    </dgm:pt>
    <dgm:pt modelId="{D6FE4621-E868-4427-A872-5A88FA05B5A9}" type="pres">
      <dgm:prSet presAssocID="{260434B5-D73F-41A9-9E64-3BEBC2D396D7}" presName="Name0" presStyleCnt="0">
        <dgm:presLayoutVars>
          <dgm:dir/>
          <dgm:animLvl val="lvl"/>
          <dgm:resizeHandles val="exact"/>
        </dgm:presLayoutVars>
      </dgm:prSet>
      <dgm:spPr/>
    </dgm:pt>
    <dgm:pt modelId="{E1F7DE39-3F64-4384-8A98-9D32DE2D9866}" type="pres">
      <dgm:prSet presAssocID="{260434B5-D73F-41A9-9E64-3BEBC2D396D7}" presName="dummy" presStyleCnt="0"/>
      <dgm:spPr/>
    </dgm:pt>
    <dgm:pt modelId="{BB8C2C36-FD04-45BE-91EB-140E24E4402C}" type="pres">
      <dgm:prSet presAssocID="{260434B5-D73F-41A9-9E64-3BEBC2D396D7}" presName="linH" presStyleCnt="0"/>
      <dgm:spPr/>
    </dgm:pt>
    <dgm:pt modelId="{1BF35C18-B44D-421C-B26B-2304AA517F71}" type="pres">
      <dgm:prSet presAssocID="{260434B5-D73F-41A9-9E64-3BEBC2D396D7}" presName="padding1" presStyleCnt="0"/>
      <dgm:spPr/>
    </dgm:pt>
    <dgm:pt modelId="{2CE54225-46C1-4918-9E4D-06ECFB1E6838}" type="pres">
      <dgm:prSet presAssocID="{0F52A17C-CC79-4E7A-9B64-EBBAF2D8936A}" presName="linV" presStyleCnt="0"/>
      <dgm:spPr/>
    </dgm:pt>
    <dgm:pt modelId="{E4BABF7F-1F10-49A7-80F4-7A35C0C35F45}" type="pres">
      <dgm:prSet presAssocID="{0F52A17C-CC79-4E7A-9B64-EBBAF2D8936A}" presName="spVertical1" presStyleCnt="0"/>
      <dgm:spPr/>
    </dgm:pt>
    <dgm:pt modelId="{13E91E25-1BE5-4F01-99C0-22D1BA334B8A}" type="pres">
      <dgm:prSet presAssocID="{0F52A17C-CC79-4E7A-9B64-EBBAF2D8936A}" presName="par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357AB52-8EA4-460C-8FE5-8102F21083D8}" type="pres">
      <dgm:prSet presAssocID="{0F52A17C-CC79-4E7A-9B64-EBBAF2D8936A}" presName="spVertical2" presStyleCnt="0"/>
      <dgm:spPr/>
    </dgm:pt>
    <dgm:pt modelId="{EA30F288-E79D-4642-9D04-5B1FD5428B4D}" type="pres">
      <dgm:prSet presAssocID="{0F52A17C-CC79-4E7A-9B64-EBBAF2D8936A}" presName="spVertical3" presStyleCnt="0"/>
      <dgm:spPr/>
    </dgm:pt>
    <dgm:pt modelId="{F825EEC7-C813-41BC-9F4C-EA334A8C6294}" type="pres">
      <dgm:prSet presAssocID="{CD6380EA-49E7-4662-88A8-9A3B15D238C8}" presName="space" presStyleCnt="0"/>
      <dgm:spPr/>
    </dgm:pt>
    <dgm:pt modelId="{BE6E024A-B0E6-4634-BB75-40E1574BB195}" type="pres">
      <dgm:prSet presAssocID="{785533D9-499F-4724-AF0C-CBBF5CFCB8E3}" presName="linV" presStyleCnt="0"/>
      <dgm:spPr/>
    </dgm:pt>
    <dgm:pt modelId="{784F518E-FB17-49DC-B602-65E3DA261430}" type="pres">
      <dgm:prSet presAssocID="{785533D9-499F-4724-AF0C-CBBF5CFCB8E3}" presName="spVertical1" presStyleCnt="0"/>
      <dgm:spPr/>
    </dgm:pt>
    <dgm:pt modelId="{3162D4BE-60FA-4171-8A64-3D997E0A432E}" type="pres">
      <dgm:prSet presAssocID="{785533D9-499F-4724-AF0C-CBBF5CFCB8E3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B2B9541-A338-43C4-8C04-2F365D1729D3}" type="pres">
      <dgm:prSet presAssocID="{785533D9-499F-4724-AF0C-CBBF5CFCB8E3}" presName="spVertical2" presStyleCnt="0"/>
      <dgm:spPr/>
    </dgm:pt>
    <dgm:pt modelId="{6300DE79-F0CC-49F8-9EF6-7B42F4C22728}" type="pres">
      <dgm:prSet presAssocID="{785533D9-499F-4724-AF0C-CBBF5CFCB8E3}" presName="spVertical3" presStyleCnt="0"/>
      <dgm:spPr/>
    </dgm:pt>
    <dgm:pt modelId="{2D10CD32-CDB0-435B-99E6-B76AF72C15C0}" type="pres">
      <dgm:prSet presAssocID="{257F9FBC-FBB1-4D56-876A-28D7EABF8C2C}" presName="space" presStyleCnt="0"/>
      <dgm:spPr/>
    </dgm:pt>
    <dgm:pt modelId="{88874FDF-CF01-48A5-9674-806579223A06}" type="pres">
      <dgm:prSet presAssocID="{7640C998-8DC2-418B-A918-0A8AD82BE93A}" presName="linV" presStyleCnt="0"/>
      <dgm:spPr/>
    </dgm:pt>
    <dgm:pt modelId="{B176FEC9-8DFD-403F-8955-97CE6A6A5B6B}" type="pres">
      <dgm:prSet presAssocID="{7640C998-8DC2-418B-A918-0A8AD82BE93A}" presName="spVertical1" presStyleCnt="0"/>
      <dgm:spPr/>
    </dgm:pt>
    <dgm:pt modelId="{1C0E4BAA-615B-4466-8253-81AE5B8CCBB0}" type="pres">
      <dgm:prSet presAssocID="{7640C998-8DC2-418B-A918-0A8AD82BE93A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8D121F0-48C8-4402-A6DC-6BF368ACE8D8}" type="pres">
      <dgm:prSet presAssocID="{7640C998-8DC2-418B-A918-0A8AD82BE93A}" presName="spVertical2" presStyleCnt="0"/>
      <dgm:spPr/>
    </dgm:pt>
    <dgm:pt modelId="{430D921D-EC07-4407-9B8B-B3164DE7227F}" type="pres">
      <dgm:prSet presAssocID="{7640C998-8DC2-418B-A918-0A8AD82BE93A}" presName="spVertical3" presStyleCnt="0"/>
      <dgm:spPr/>
    </dgm:pt>
    <dgm:pt modelId="{7A474C00-5F8E-4D86-B50F-5FF36242B8CF}" type="pres">
      <dgm:prSet presAssocID="{260434B5-D73F-41A9-9E64-3BEBC2D396D7}" presName="padding2" presStyleCnt="0"/>
      <dgm:spPr/>
    </dgm:pt>
    <dgm:pt modelId="{334E0B39-4F7D-4CB9-805A-BDE623A20943}" type="pres">
      <dgm:prSet presAssocID="{260434B5-D73F-41A9-9E64-3BEBC2D396D7}" presName="negArrow" presStyleCnt="0"/>
      <dgm:spPr/>
    </dgm:pt>
    <dgm:pt modelId="{841103C2-C2D2-47CC-A725-C54E32B50F58}" type="pres">
      <dgm:prSet presAssocID="{260434B5-D73F-41A9-9E64-3BEBC2D396D7}" presName="backgroundArrow" presStyleLbl="node1" presStyleIdx="0" presStyleCnt="1" custLinFactNeighborX="-751" custLinFactNeighborY="-8927"/>
      <dgm:spPr>
        <a:solidFill>
          <a:schemeClr val="bg1">
            <a:lumMod val="85000"/>
          </a:schemeClr>
        </a:solidFill>
      </dgm:spPr>
    </dgm:pt>
  </dgm:ptLst>
  <dgm:cxnLst>
    <dgm:cxn modelId="{F4A52308-BC0A-43D9-B729-F9D3CC7C2C3D}" type="presOf" srcId="{7640C998-8DC2-418B-A918-0A8AD82BE93A}" destId="{1C0E4BAA-615B-4466-8253-81AE5B8CCBB0}" srcOrd="0" destOrd="0" presId="urn:microsoft.com/office/officeart/2005/8/layout/hProcess3"/>
    <dgm:cxn modelId="{C61DE75E-E631-44AF-BA73-38F9C7F92F8D}" srcId="{260434B5-D73F-41A9-9E64-3BEBC2D396D7}" destId="{0F52A17C-CC79-4E7A-9B64-EBBAF2D8936A}" srcOrd="0" destOrd="0" parTransId="{BBDC1729-1165-4B72-8010-05CE9784F973}" sibTransId="{CD6380EA-49E7-4662-88A8-9A3B15D238C8}"/>
    <dgm:cxn modelId="{A435F857-6C62-4978-B0B6-9524D2A84EAF}" type="presOf" srcId="{260434B5-D73F-41A9-9E64-3BEBC2D396D7}" destId="{D6FE4621-E868-4427-A872-5A88FA05B5A9}" srcOrd="0" destOrd="0" presId="urn:microsoft.com/office/officeart/2005/8/layout/hProcess3"/>
    <dgm:cxn modelId="{411E6586-BDBD-4012-A243-765DD8F9D83D}" type="presOf" srcId="{785533D9-499F-4724-AF0C-CBBF5CFCB8E3}" destId="{3162D4BE-60FA-4171-8A64-3D997E0A432E}" srcOrd="0" destOrd="0" presId="urn:microsoft.com/office/officeart/2005/8/layout/hProcess3"/>
    <dgm:cxn modelId="{DFDAF487-DF8B-4624-8F8F-E3C3B1B1363D}" srcId="{260434B5-D73F-41A9-9E64-3BEBC2D396D7}" destId="{785533D9-499F-4724-AF0C-CBBF5CFCB8E3}" srcOrd="1" destOrd="0" parTransId="{9D33C0FB-F123-44CA-8572-2803A6150552}" sibTransId="{257F9FBC-FBB1-4D56-876A-28D7EABF8C2C}"/>
    <dgm:cxn modelId="{E0680BB5-7C94-4D01-87F6-F6D32C4D003E}" type="presOf" srcId="{0F52A17C-CC79-4E7A-9B64-EBBAF2D8936A}" destId="{13E91E25-1BE5-4F01-99C0-22D1BA334B8A}" srcOrd="0" destOrd="0" presId="urn:microsoft.com/office/officeart/2005/8/layout/hProcess3"/>
    <dgm:cxn modelId="{629150E7-BD79-4E11-94D6-99D1BA5B28A5}" srcId="{260434B5-D73F-41A9-9E64-3BEBC2D396D7}" destId="{7640C998-8DC2-418B-A918-0A8AD82BE93A}" srcOrd="2" destOrd="0" parTransId="{E8A1C09B-9DBB-41CF-B030-7CF88CB3B860}" sibTransId="{9E81149E-22D7-4B38-AC8A-0E5B54F7BCBE}"/>
    <dgm:cxn modelId="{1E50B78E-62EC-44AC-B17C-5FB0E5765D1C}" type="presParOf" srcId="{D6FE4621-E868-4427-A872-5A88FA05B5A9}" destId="{E1F7DE39-3F64-4384-8A98-9D32DE2D9866}" srcOrd="0" destOrd="0" presId="urn:microsoft.com/office/officeart/2005/8/layout/hProcess3"/>
    <dgm:cxn modelId="{9A7728A0-3807-4E83-9956-85189DEB3851}" type="presParOf" srcId="{D6FE4621-E868-4427-A872-5A88FA05B5A9}" destId="{BB8C2C36-FD04-45BE-91EB-140E24E4402C}" srcOrd="1" destOrd="0" presId="urn:microsoft.com/office/officeart/2005/8/layout/hProcess3"/>
    <dgm:cxn modelId="{AF1B2035-45B3-4463-B5E4-AB03400BB557}" type="presParOf" srcId="{BB8C2C36-FD04-45BE-91EB-140E24E4402C}" destId="{1BF35C18-B44D-421C-B26B-2304AA517F71}" srcOrd="0" destOrd="0" presId="urn:microsoft.com/office/officeart/2005/8/layout/hProcess3"/>
    <dgm:cxn modelId="{33CBE017-B560-47F5-9E00-C24E4E45CD9C}" type="presParOf" srcId="{BB8C2C36-FD04-45BE-91EB-140E24E4402C}" destId="{2CE54225-46C1-4918-9E4D-06ECFB1E6838}" srcOrd="1" destOrd="0" presId="urn:microsoft.com/office/officeart/2005/8/layout/hProcess3"/>
    <dgm:cxn modelId="{12D67051-33F0-415C-84F7-0F5BAF0A97B5}" type="presParOf" srcId="{2CE54225-46C1-4918-9E4D-06ECFB1E6838}" destId="{E4BABF7F-1F10-49A7-80F4-7A35C0C35F45}" srcOrd="0" destOrd="0" presId="urn:microsoft.com/office/officeart/2005/8/layout/hProcess3"/>
    <dgm:cxn modelId="{F83CA666-6190-4F61-B806-FFB409F04635}" type="presParOf" srcId="{2CE54225-46C1-4918-9E4D-06ECFB1E6838}" destId="{13E91E25-1BE5-4F01-99C0-22D1BA334B8A}" srcOrd="1" destOrd="0" presId="urn:microsoft.com/office/officeart/2005/8/layout/hProcess3"/>
    <dgm:cxn modelId="{4D5B9941-309A-4B60-9065-2D9BD2584C6F}" type="presParOf" srcId="{2CE54225-46C1-4918-9E4D-06ECFB1E6838}" destId="{2357AB52-8EA4-460C-8FE5-8102F21083D8}" srcOrd="2" destOrd="0" presId="urn:microsoft.com/office/officeart/2005/8/layout/hProcess3"/>
    <dgm:cxn modelId="{20CB5800-44F0-41C0-BD88-EFEF1A0F6B23}" type="presParOf" srcId="{2CE54225-46C1-4918-9E4D-06ECFB1E6838}" destId="{EA30F288-E79D-4642-9D04-5B1FD5428B4D}" srcOrd="3" destOrd="0" presId="urn:microsoft.com/office/officeart/2005/8/layout/hProcess3"/>
    <dgm:cxn modelId="{E2CA51A2-B584-4A58-B269-29295D0C9A9E}" type="presParOf" srcId="{BB8C2C36-FD04-45BE-91EB-140E24E4402C}" destId="{F825EEC7-C813-41BC-9F4C-EA334A8C6294}" srcOrd="2" destOrd="0" presId="urn:microsoft.com/office/officeart/2005/8/layout/hProcess3"/>
    <dgm:cxn modelId="{7D9EF594-1173-491B-B223-6AD41022FC5F}" type="presParOf" srcId="{BB8C2C36-FD04-45BE-91EB-140E24E4402C}" destId="{BE6E024A-B0E6-4634-BB75-40E1574BB195}" srcOrd="3" destOrd="0" presId="urn:microsoft.com/office/officeart/2005/8/layout/hProcess3"/>
    <dgm:cxn modelId="{3115A986-537C-45B9-A647-49953B1FD0C0}" type="presParOf" srcId="{BE6E024A-B0E6-4634-BB75-40E1574BB195}" destId="{784F518E-FB17-49DC-B602-65E3DA261430}" srcOrd="0" destOrd="0" presId="urn:microsoft.com/office/officeart/2005/8/layout/hProcess3"/>
    <dgm:cxn modelId="{6789B6B1-88EC-4CCD-9BA4-12ADD89D5474}" type="presParOf" srcId="{BE6E024A-B0E6-4634-BB75-40E1574BB195}" destId="{3162D4BE-60FA-4171-8A64-3D997E0A432E}" srcOrd="1" destOrd="0" presId="urn:microsoft.com/office/officeart/2005/8/layout/hProcess3"/>
    <dgm:cxn modelId="{D4A3995A-B4F4-43B6-BAF8-9A79EA8FC040}" type="presParOf" srcId="{BE6E024A-B0E6-4634-BB75-40E1574BB195}" destId="{CB2B9541-A338-43C4-8C04-2F365D1729D3}" srcOrd="2" destOrd="0" presId="urn:microsoft.com/office/officeart/2005/8/layout/hProcess3"/>
    <dgm:cxn modelId="{50BC2785-F078-493A-9FCB-A5A6EECC5F57}" type="presParOf" srcId="{BE6E024A-B0E6-4634-BB75-40E1574BB195}" destId="{6300DE79-F0CC-49F8-9EF6-7B42F4C22728}" srcOrd="3" destOrd="0" presId="urn:microsoft.com/office/officeart/2005/8/layout/hProcess3"/>
    <dgm:cxn modelId="{4ABBF382-E5FC-45CB-A9A8-FC8963D6FEC1}" type="presParOf" srcId="{BB8C2C36-FD04-45BE-91EB-140E24E4402C}" destId="{2D10CD32-CDB0-435B-99E6-B76AF72C15C0}" srcOrd="4" destOrd="0" presId="urn:microsoft.com/office/officeart/2005/8/layout/hProcess3"/>
    <dgm:cxn modelId="{84F3E18F-906D-4608-B485-9AC9A7FB7EE7}" type="presParOf" srcId="{BB8C2C36-FD04-45BE-91EB-140E24E4402C}" destId="{88874FDF-CF01-48A5-9674-806579223A06}" srcOrd="5" destOrd="0" presId="urn:microsoft.com/office/officeart/2005/8/layout/hProcess3"/>
    <dgm:cxn modelId="{8076AE13-66BA-4828-9F23-13199AE59BD7}" type="presParOf" srcId="{88874FDF-CF01-48A5-9674-806579223A06}" destId="{B176FEC9-8DFD-403F-8955-97CE6A6A5B6B}" srcOrd="0" destOrd="0" presId="urn:microsoft.com/office/officeart/2005/8/layout/hProcess3"/>
    <dgm:cxn modelId="{B4385527-9263-4809-9E44-28F2F140772C}" type="presParOf" srcId="{88874FDF-CF01-48A5-9674-806579223A06}" destId="{1C0E4BAA-615B-4466-8253-81AE5B8CCBB0}" srcOrd="1" destOrd="0" presId="urn:microsoft.com/office/officeart/2005/8/layout/hProcess3"/>
    <dgm:cxn modelId="{8892BA7C-EDD0-4A02-AE5C-FBF9FABDC6E0}" type="presParOf" srcId="{88874FDF-CF01-48A5-9674-806579223A06}" destId="{A8D121F0-48C8-4402-A6DC-6BF368ACE8D8}" srcOrd="2" destOrd="0" presId="urn:microsoft.com/office/officeart/2005/8/layout/hProcess3"/>
    <dgm:cxn modelId="{22AE27D9-924B-499C-955E-993AAD56F7DD}" type="presParOf" srcId="{88874FDF-CF01-48A5-9674-806579223A06}" destId="{430D921D-EC07-4407-9B8B-B3164DE7227F}" srcOrd="3" destOrd="0" presId="urn:microsoft.com/office/officeart/2005/8/layout/hProcess3"/>
    <dgm:cxn modelId="{8F2F514D-63AD-4271-851B-14B8D9BA4178}" type="presParOf" srcId="{BB8C2C36-FD04-45BE-91EB-140E24E4402C}" destId="{7A474C00-5F8E-4D86-B50F-5FF36242B8CF}" srcOrd="6" destOrd="0" presId="urn:microsoft.com/office/officeart/2005/8/layout/hProcess3"/>
    <dgm:cxn modelId="{AF54C8B9-AA04-4428-83F4-8362C2EEA32D}" type="presParOf" srcId="{BB8C2C36-FD04-45BE-91EB-140E24E4402C}" destId="{334E0B39-4F7D-4CB9-805A-BDE623A20943}" srcOrd="7" destOrd="0" presId="urn:microsoft.com/office/officeart/2005/8/layout/hProcess3"/>
    <dgm:cxn modelId="{0F61C9D1-5E9A-4175-A80A-B5CDE04DE1B4}" type="presParOf" srcId="{BB8C2C36-FD04-45BE-91EB-140E24E4402C}" destId="{841103C2-C2D2-47CC-A725-C54E32B50F5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C8EDD0-8060-4312-842E-F20FE040E11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A0332E-4E8F-4EA0-B533-C8FB7088899B}">
      <dgm:prSet phldrT="[Text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>
              <a:solidFill>
                <a:schemeClr val="tx1"/>
              </a:solidFill>
            </a:rPr>
            <a:t>SF-RAD Administrative </a:t>
          </a:r>
          <a:r>
            <a:rPr lang="en-US" sz="1800" b="1" dirty="0">
              <a:solidFill>
                <a:schemeClr val="tx1"/>
              </a:solidFill>
            </a:rPr>
            <a:t>Leads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Helena Solo-Gabriele (UM, PI), George Grills (UM, co-I), Stephan </a:t>
          </a:r>
          <a:r>
            <a:rPr lang="en-US" sz="1400" dirty="0" err="1">
              <a:solidFill>
                <a:schemeClr val="tx1">
                  <a:lumMod val="50000"/>
                  <a:lumOff val="50000"/>
                </a:schemeClr>
              </a:solidFill>
            </a:rPr>
            <a:t>Schürer</a:t>
          </a: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 (UM, PI), Chris Mason (WCM, PI) </a:t>
          </a:r>
        </a:p>
      </dgm:t>
    </dgm:pt>
    <dgm:pt modelId="{5A225D3A-DDAD-451C-9618-B8360499AD56}" type="parTrans" cxnId="{FF2527F6-6D54-447F-8E74-5C577730366D}">
      <dgm:prSet/>
      <dgm:spPr/>
      <dgm:t>
        <a:bodyPr/>
        <a:lstStyle/>
        <a:p>
          <a:endParaRPr lang="en-US"/>
        </a:p>
      </dgm:t>
    </dgm:pt>
    <dgm:pt modelId="{150CC6EA-5B60-4601-B931-A78135E3FF4D}" type="sibTrans" cxnId="{FF2527F6-6D54-447F-8E74-5C577730366D}">
      <dgm:prSet/>
      <dgm:spPr/>
      <dgm:t>
        <a:bodyPr/>
        <a:lstStyle/>
        <a:p>
          <a:endParaRPr lang="en-US"/>
        </a:p>
      </dgm:t>
    </dgm:pt>
    <dgm:pt modelId="{F8E19187-585A-45DF-A77E-BB34F9D39BB8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</a:rPr>
            <a:t>Aim 1: Data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</a:rPr>
            <a:t>Standardization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Stephan </a:t>
          </a:r>
          <a:r>
            <a:rPr lang="en-US" sz="1400" dirty="0" err="1">
              <a:solidFill>
                <a:schemeClr val="tx1">
                  <a:lumMod val="50000"/>
                  <a:lumOff val="50000"/>
                </a:schemeClr>
              </a:solidFill>
            </a:rPr>
            <a:t>Schürer</a:t>
          </a: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 (UM),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 err="1">
              <a:solidFill>
                <a:schemeClr val="tx1">
                  <a:lumMod val="50000"/>
                  <a:lumOff val="50000"/>
                </a:schemeClr>
              </a:solidFill>
            </a:rPr>
            <a:t>Dusica</a:t>
          </a: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 </a:t>
          </a:r>
          <a:r>
            <a:rPr lang="en-US" sz="1400" dirty="0" err="1">
              <a:solidFill>
                <a:schemeClr val="tx1">
                  <a:lumMod val="50000"/>
                  <a:lumOff val="50000"/>
                </a:schemeClr>
              </a:solidFill>
            </a:rPr>
            <a:t>Vidovic</a:t>
          </a: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 (UM) </a:t>
          </a:r>
        </a:p>
      </dgm:t>
    </dgm:pt>
    <dgm:pt modelId="{25B6A994-9E4A-4CF3-B88D-282E788270AF}" type="parTrans" cxnId="{7976F5F8-88A2-4BEB-802D-427D337A3A64}">
      <dgm:prSet/>
      <dgm:spPr/>
      <dgm:t>
        <a:bodyPr/>
        <a:lstStyle/>
        <a:p>
          <a:endParaRPr lang="en-US"/>
        </a:p>
      </dgm:t>
    </dgm:pt>
    <dgm:pt modelId="{00BC4A6F-D72A-4994-AD17-1B3BFA1EE6CA}" type="sibTrans" cxnId="{7976F5F8-88A2-4BEB-802D-427D337A3A64}">
      <dgm:prSet/>
      <dgm:spPr/>
      <dgm:t>
        <a:bodyPr/>
        <a:lstStyle/>
        <a:p>
          <a:endParaRPr lang="en-US"/>
        </a:p>
      </dgm:t>
    </dgm:pt>
    <dgm:pt modelId="{62F8EE25-F44E-4199-B93B-644D734592A4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</a:rPr>
            <a:t>Aim 2: Wastewater Characterization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Helena Solo-Gabriele (UM),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Chris Mason (WCM)</a:t>
          </a:r>
        </a:p>
      </dgm:t>
    </dgm:pt>
    <dgm:pt modelId="{FD3B4C74-1BE5-44BE-84D2-6C29BE4A321B}" type="parTrans" cxnId="{525B0B5A-3653-4E92-A4CA-14EEF2A14A43}">
      <dgm:prSet/>
      <dgm:spPr/>
      <dgm:t>
        <a:bodyPr/>
        <a:lstStyle/>
        <a:p>
          <a:endParaRPr lang="en-US"/>
        </a:p>
      </dgm:t>
    </dgm:pt>
    <dgm:pt modelId="{BB4F6469-D7C9-4BE4-AD3F-9487A66CA735}" type="sibTrans" cxnId="{525B0B5A-3653-4E92-A4CA-14EEF2A14A43}">
      <dgm:prSet/>
      <dgm:spPr/>
      <dgm:t>
        <a:bodyPr/>
        <a:lstStyle/>
        <a:p>
          <a:endParaRPr lang="en-US"/>
        </a:p>
      </dgm:t>
    </dgm:pt>
    <dgm:pt modelId="{B886F6F2-5D35-44A7-94F2-93304C2DAF42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</a:rPr>
            <a:t>Aim 3: Integration with Human Health Surveillance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Chris Mason (WCM),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Naresh Kumar (UM)</a:t>
          </a:r>
        </a:p>
      </dgm:t>
    </dgm:pt>
    <dgm:pt modelId="{288B95A3-B750-49CD-862A-ADFB5CF7CBE4}" type="parTrans" cxnId="{3921A6F1-4C0C-4203-BA6A-6C97BC61F935}">
      <dgm:prSet/>
      <dgm:spPr/>
      <dgm:t>
        <a:bodyPr/>
        <a:lstStyle/>
        <a:p>
          <a:endParaRPr lang="en-US"/>
        </a:p>
      </dgm:t>
    </dgm:pt>
    <dgm:pt modelId="{5F7C31C1-27DD-408B-8307-7ABD2A603A67}" type="sibTrans" cxnId="{3921A6F1-4C0C-4203-BA6A-6C97BC61F935}">
      <dgm:prSet/>
      <dgm:spPr/>
      <dgm:t>
        <a:bodyPr/>
        <a:lstStyle/>
        <a:p>
          <a:endParaRPr lang="en-US"/>
        </a:p>
      </dgm:t>
    </dgm:pt>
    <dgm:pt modelId="{EBC103F4-2BE9-47B3-9C82-20C6D3D6E67C}" type="pres">
      <dgm:prSet presAssocID="{6BC8EDD0-8060-4312-842E-F20FE040E1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35EDBFF-3B52-488B-9F7B-24EF8B641B15}" type="pres">
      <dgm:prSet presAssocID="{D1A0332E-4E8F-4EA0-B533-C8FB7088899B}" presName="hierRoot1" presStyleCnt="0">
        <dgm:presLayoutVars>
          <dgm:hierBranch val="init"/>
        </dgm:presLayoutVars>
      </dgm:prSet>
      <dgm:spPr/>
    </dgm:pt>
    <dgm:pt modelId="{A91E1570-B760-45CE-AC85-D57B616FF28B}" type="pres">
      <dgm:prSet presAssocID="{D1A0332E-4E8F-4EA0-B533-C8FB7088899B}" presName="rootComposite1" presStyleCnt="0"/>
      <dgm:spPr/>
    </dgm:pt>
    <dgm:pt modelId="{487944AC-3122-4D5B-8E50-7FD5FF98CEC9}" type="pres">
      <dgm:prSet presAssocID="{D1A0332E-4E8F-4EA0-B533-C8FB7088899B}" presName="rootText1" presStyleLbl="node0" presStyleIdx="0" presStyleCnt="1" custScaleX="235552" custScaleY="47397" custLinFactNeighborX="-1397" custLinFactNeighborY="-5045">
        <dgm:presLayoutVars>
          <dgm:chPref val="3"/>
        </dgm:presLayoutVars>
      </dgm:prSet>
      <dgm:spPr/>
    </dgm:pt>
    <dgm:pt modelId="{2B63E540-90D9-400B-BD1C-C992A7EE4E48}" type="pres">
      <dgm:prSet presAssocID="{D1A0332E-4E8F-4EA0-B533-C8FB7088899B}" presName="rootConnector1" presStyleLbl="node1" presStyleIdx="0" presStyleCnt="0"/>
      <dgm:spPr/>
    </dgm:pt>
    <dgm:pt modelId="{CB5D4AAB-923B-4AB3-AD7E-56390D6AC9F9}" type="pres">
      <dgm:prSet presAssocID="{D1A0332E-4E8F-4EA0-B533-C8FB7088899B}" presName="hierChild2" presStyleCnt="0"/>
      <dgm:spPr/>
    </dgm:pt>
    <dgm:pt modelId="{D4567558-43AC-4AE1-B835-1154120C3813}" type="pres">
      <dgm:prSet presAssocID="{25B6A994-9E4A-4CF3-B88D-282E788270AF}" presName="Name37" presStyleLbl="parChTrans1D2" presStyleIdx="0" presStyleCnt="3"/>
      <dgm:spPr/>
    </dgm:pt>
    <dgm:pt modelId="{48CE6536-1171-4A19-96E8-CAD2E3DF83C8}" type="pres">
      <dgm:prSet presAssocID="{F8E19187-585A-45DF-A77E-BB34F9D39BB8}" presName="hierRoot2" presStyleCnt="0">
        <dgm:presLayoutVars>
          <dgm:hierBranch val="init"/>
        </dgm:presLayoutVars>
      </dgm:prSet>
      <dgm:spPr/>
    </dgm:pt>
    <dgm:pt modelId="{143500E5-3757-4736-88EB-420F0C6868EF}" type="pres">
      <dgm:prSet presAssocID="{F8E19187-585A-45DF-A77E-BB34F9D39BB8}" presName="rootComposite" presStyleCnt="0"/>
      <dgm:spPr/>
    </dgm:pt>
    <dgm:pt modelId="{C3E30FAF-35D7-4768-931A-F90CEA0EEC8A}" type="pres">
      <dgm:prSet presAssocID="{F8E19187-585A-45DF-A77E-BB34F9D39BB8}" presName="rootText" presStyleLbl="node2" presStyleIdx="0" presStyleCnt="3" custScaleX="113453" custScaleY="68401" custLinFactNeighborX="11814" custLinFactNeighborY="-16256">
        <dgm:presLayoutVars>
          <dgm:chPref val="3"/>
        </dgm:presLayoutVars>
      </dgm:prSet>
      <dgm:spPr/>
    </dgm:pt>
    <dgm:pt modelId="{0176EBD0-4BAB-46E4-A922-862E815CC951}" type="pres">
      <dgm:prSet presAssocID="{F8E19187-585A-45DF-A77E-BB34F9D39BB8}" presName="rootConnector" presStyleLbl="node2" presStyleIdx="0" presStyleCnt="3"/>
      <dgm:spPr/>
    </dgm:pt>
    <dgm:pt modelId="{AEECD90F-90F1-4386-9EBA-C6915DD5744C}" type="pres">
      <dgm:prSet presAssocID="{F8E19187-585A-45DF-A77E-BB34F9D39BB8}" presName="hierChild4" presStyleCnt="0"/>
      <dgm:spPr/>
    </dgm:pt>
    <dgm:pt modelId="{ED823587-A1F8-4A26-BB81-E31FE4DA9E5F}" type="pres">
      <dgm:prSet presAssocID="{F8E19187-585A-45DF-A77E-BB34F9D39BB8}" presName="hierChild5" presStyleCnt="0"/>
      <dgm:spPr/>
    </dgm:pt>
    <dgm:pt modelId="{B35EE8BF-6FE8-4FB9-9992-B85875589E9A}" type="pres">
      <dgm:prSet presAssocID="{FD3B4C74-1BE5-44BE-84D2-6C29BE4A321B}" presName="Name37" presStyleLbl="parChTrans1D2" presStyleIdx="1" presStyleCnt="3"/>
      <dgm:spPr/>
    </dgm:pt>
    <dgm:pt modelId="{0581FE5A-04D2-4EFC-9F66-3329DDA6E805}" type="pres">
      <dgm:prSet presAssocID="{62F8EE25-F44E-4199-B93B-644D734592A4}" presName="hierRoot2" presStyleCnt="0">
        <dgm:presLayoutVars>
          <dgm:hierBranch val="init"/>
        </dgm:presLayoutVars>
      </dgm:prSet>
      <dgm:spPr/>
    </dgm:pt>
    <dgm:pt modelId="{28FFF7FF-AB7B-4273-AE9A-AD9598983891}" type="pres">
      <dgm:prSet presAssocID="{62F8EE25-F44E-4199-B93B-644D734592A4}" presName="rootComposite" presStyleCnt="0"/>
      <dgm:spPr/>
    </dgm:pt>
    <dgm:pt modelId="{A9DC1525-7EE2-4F8A-B92A-51C9E274B11C}" type="pres">
      <dgm:prSet presAssocID="{62F8EE25-F44E-4199-B93B-644D734592A4}" presName="rootText" presStyleLbl="node2" presStyleIdx="1" presStyleCnt="3" custScaleY="68401" custLinFactNeighborX="-2690" custLinFactNeighborY="-16821">
        <dgm:presLayoutVars>
          <dgm:chPref val="3"/>
        </dgm:presLayoutVars>
      </dgm:prSet>
      <dgm:spPr/>
    </dgm:pt>
    <dgm:pt modelId="{B0DA8DF6-B30F-4174-A2E3-48386A33FE22}" type="pres">
      <dgm:prSet presAssocID="{62F8EE25-F44E-4199-B93B-644D734592A4}" presName="rootConnector" presStyleLbl="node2" presStyleIdx="1" presStyleCnt="3"/>
      <dgm:spPr/>
    </dgm:pt>
    <dgm:pt modelId="{9E1A4072-0319-4133-849B-C123D16863D9}" type="pres">
      <dgm:prSet presAssocID="{62F8EE25-F44E-4199-B93B-644D734592A4}" presName="hierChild4" presStyleCnt="0"/>
      <dgm:spPr/>
    </dgm:pt>
    <dgm:pt modelId="{EEFAA2AC-0E49-4826-A462-9304E1B743B8}" type="pres">
      <dgm:prSet presAssocID="{62F8EE25-F44E-4199-B93B-644D734592A4}" presName="hierChild5" presStyleCnt="0"/>
      <dgm:spPr/>
    </dgm:pt>
    <dgm:pt modelId="{BE88BA0E-994B-4220-B4F2-5794E1355FC1}" type="pres">
      <dgm:prSet presAssocID="{288B95A3-B750-49CD-862A-ADFB5CF7CBE4}" presName="Name37" presStyleLbl="parChTrans1D2" presStyleIdx="2" presStyleCnt="3"/>
      <dgm:spPr/>
    </dgm:pt>
    <dgm:pt modelId="{EBBE2B27-25D3-439D-8321-7FB811EA0B4A}" type="pres">
      <dgm:prSet presAssocID="{B886F6F2-5D35-44A7-94F2-93304C2DAF42}" presName="hierRoot2" presStyleCnt="0">
        <dgm:presLayoutVars>
          <dgm:hierBranch val="init"/>
        </dgm:presLayoutVars>
      </dgm:prSet>
      <dgm:spPr/>
    </dgm:pt>
    <dgm:pt modelId="{89C4C17B-434E-4135-A9F7-E0CED2D37024}" type="pres">
      <dgm:prSet presAssocID="{B886F6F2-5D35-44A7-94F2-93304C2DAF42}" presName="rootComposite" presStyleCnt="0"/>
      <dgm:spPr/>
    </dgm:pt>
    <dgm:pt modelId="{1521D006-C469-4F0B-8E81-60C2E9344678}" type="pres">
      <dgm:prSet presAssocID="{B886F6F2-5D35-44A7-94F2-93304C2DAF42}" presName="rootText" presStyleLbl="node2" presStyleIdx="2" presStyleCnt="3" custScaleY="67007" custLinFactNeighborX="-17421" custLinFactNeighborY="-16094">
        <dgm:presLayoutVars>
          <dgm:chPref val="3"/>
        </dgm:presLayoutVars>
      </dgm:prSet>
      <dgm:spPr/>
    </dgm:pt>
    <dgm:pt modelId="{E635D35B-4871-49FE-AFA8-EFDFBBE222E4}" type="pres">
      <dgm:prSet presAssocID="{B886F6F2-5D35-44A7-94F2-93304C2DAF42}" presName="rootConnector" presStyleLbl="node2" presStyleIdx="2" presStyleCnt="3"/>
      <dgm:spPr/>
    </dgm:pt>
    <dgm:pt modelId="{DBFB4E2E-B294-4498-8992-58E5F2359ACC}" type="pres">
      <dgm:prSet presAssocID="{B886F6F2-5D35-44A7-94F2-93304C2DAF42}" presName="hierChild4" presStyleCnt="0"/>
      <dgm:spPr/>
    </dgm:pt>
    <dgm:pt modelId="{5657B2E6-7FD8-4552-8F44-0E7A60CE6B8C}" type="pres">
      <dgm:prSet presAssocID="{B886F6F2-5D35-44A7-94F2-93304C2DAF42}" presName="hierChild5" presStyleCnt="0"/>
      <dgm:spPr/>
    </dgm:pt>
    <dgm:pt modelId="{966D5C99-C1FD-4D1F-936F-C46597147B9F}" type="pres">
      <dgm:prSet presAssocID="{D1A0332E-4E8F-4EA0-B533-C8FB7088899B}" presName="hierChild3" presStyleCnt="0"/>
      <dgm:spPr/>
    </dgm:pt>
  </dgm:ptLst>
  <dgm:cxnLst>
    <dgm:cxn modelId="{AF9D1C1A-B30D-4ED2-ACC9-D8D03B90771A}" type="presOf" srcId="{6BC8EDD0-8060-4312-842E-F20FE040E117}" destId="{EBC103F4-2BE9-47B3-9C82-20C6D3D6E67C}" srcOrd="0" destOrd="0" presId="urn:microsoft.com/office/officeart/2005/8/layout/orgChart1"/>
    <dgm:cxn modelId="{34BCE927-6AA1-460E-9184-5AA424ABAB88}" type="presOf" srcId="{62F8EE25-F44E-4199-B93B-644D734592A4}" destId="{B0DA8DF6-B30F-4174-A2E3-48386A33FE22}" srcOrd="1" destOrd="0" presId="urn:microsoft.com/office/officeart/2005/8/layout/orgChart1"/>
    <dgm:cxn modelId="{37323839-BCAC-4C49-A876-8F3952764019}" type="presOf" srcId="{D1A0332E-4E8F-4EA0-B533-C8FB7088899B}" destId="{2B63E540-90D9-400B-BD1C-C992A7EE4E48}" srcOrd="1" destOrd="0" presId="urn:microsoft.com/office/officeart/2005/8/layout/orgChart1"/>
    <dgm:cxn modelId="{04A92243-BAA3-4F62-8507-EF1BF27C165B}" type="presOf" srcId="{F8E19187-585A-45DF-A77E-BB34F9D39BB8}" destId="{0176EBD0-4BAB-46E4-A922-862E815CC951}" srcOrd="1" destOrd="0" presId="urn:microsoft.com/office/officeart/2005/8/layout/orgChart1"/>
    <dgm:cxn modelId="{8B553C63-D487-427E-A878-B335E06BDD21}" type="presOf" srcId="{288B95A3-B750-49CD-862A-ADFB5CF7CBE4}" destId="{BE88BA0E-994B-4220-B4F2-5794E1355FC1}" srcOrd="0" destOrd="0" presId="urn:microsoft.com/office/officeart/2005/8/layout/orgChart1"/>
    <dgm:cxn modelId="{2C0A364A-2700-4546-8466-7D433138E77E}" type="presOf" srcId="{D1A0332E-4E8F-4EA0-B533-C8FB7088899B}" destId="{487944AC-3122-4D5B-8E50-7FD5FF98CEC9}" srcOrd="0" destOrd="0" presId="urn:microsoft.com/office/officeart/2005/8/layout/orgChart1"/>
    <dgm:cxn modelId="{525B0B5A-3653-4E92-A4CA-14EEF2A14A43}" srcId="{D1A0332E-4E8F-4EA0-B533-C8FB7088899B}" destId="{62F8EE25-F44E-4199-B93B-644D734592A4}" srcOrd="1" destOrd="0" parTransId="{FD3B4C74-1BE5-44BE-84D2-6C29BE4A321B}" sibTransId="{BB4F6469-D7C9-4BE4-AD3F-9487A66CA735}"/>
    <dgm:cxn modelId="{AE49A19D-797A-445E-8E52-CADB2FCA7262}" type="presOf" srcId="{B886F6F2-5D35-44A7-94F2-93304C2DAF42}" destId="{E635D35B-4871-49FE-AFA8-EFDFBBE222E4}" srcOrd="1" destOrd="0" presId="urn:microsoft.com/office/officeart/2005/8/layout/orgChart1"/>
    <dgm:cxn modelId="{451F52C0-26EF-4F52-8227-E00A2D5B101F}" type="presOf" srcId="{FD3B4C74-1BE5-44BE-84D2-6C29BE4A321B}" destId="{B35EE8BF-6FE8-4FB9-9992-B85875589E9A}" srcOrd="0" destOrd="0" presId="urn:microsoft.com/office/officeart/2005/8/layout/orgChart1"/>
    <dgm:cxn modelId="{72D4B9C6-0EB8-4040-BA99-831BE6EB0EDA}" type="presOf" srcId="{25B6A994-9E4A-4CF3-B88D-282E788270AF}" destId="{D4567558-43AC-4AE1-B835-1154120C3813}" srcOrd="0" destOrd="0" presId="urn:microsoft.com/office/officeart/2005/8/layout/orgChart1"/>
    <dgm:cxn modelId="{126A8FC7-D971-455D-9059-DEF9DC7DDCAC}" type="presOf" srcId="{B886F6F2-5D35-44A7-94F2-93304C2DAF42}" destId="{1521D006-C469-4F0B-8E81-60C2E9344678}" srcOrd="0" destOrd="0" presId="urn:microsoft.com/office/officeart/2005/8/layout/orgChart1"/>
    <dgm:cxn modelId="{D81342D1-3057-4206-B727-60CE255514CE}" type="presOf" srcId="{62F8EE25-F44E-4199-B93B-644D734592A4}" destId="{A9DC1525-7EE2-4F8A-B92A-51C9E274B11C}" srcOrd="0" destOrd="0" presId="urn:microsoft.com/office/officeart/2005/8/layout/orgChart1"/>
    <dgm:cxn modelId="{3303D7DA-6DB4-455D-8246-88D033C301C1}" type="presOf" srcId="{F8E19187-585A-45DF-A77E-BB34F9D39BB8}" destId="{C3E30FAF-35D7-4768-931A-F90CEA0EEC8A}" srcOrd="0" destOrd="0" presId="urn:microsoft.com/office/officeart/2005/8/layout/orgChart1"/>
    <dgm:cxn modelId="{3921A6F1-4C0C-4203-BA6A-6C97BC61F935}" srcId="{D1A0332E-4E8F-4EA0-B533-C8FB7088899B}" destId="{B886F6F2-5D35-44A7-94F2-93304C2DAF42}" srcOrd="2" destOrd="0" parTransId="{288B95A3-B750-49CD-862A-ADFB5CF7CBE4}" sibTransId="{5F7C31C1-27DD-408B-8307-7ABD2A603A67}"/>
    <dgm:cxn modelId="{FF2527F6-6D54-447F-8E74-5C577730366D}" srcId="{6BC8EDD0-8060-4312-842E-F20FE040E117}" destId="{D1A0332E-4E8F-4EA0-B533-C8FB7088899B}" srcOrd="0" destOrd="0" parTransId="{5A225D3A-DDAD-451C-9618-B8360499AD56}" sibTransId="{150CC6EA-5B60-4601-B931-A78135E3FF4D}"/>
    <dgm:cxn modelId="{7976F5F8-88A2-4BEB-802D-427D337A3A64}" srcId="{D1A0332E-4E8F-4EA0-B533-C8FB7088899B}" destId="{F8E19187-585A-45DF-A77E-BB34F9D39BB8}" srcOrd="0" destOrd="0" parTransId="{25B6A994-9E4A-4CF3-B88D-282E788270AF}" sibTransId="{00BC4A6F-D72A-4994-AD17-1B3BFA1EE6CA}"/>
    <dgm:cxn modelId="{0F6027E3-8E35-4532-9D52-4DA4E490650F}" type="presParOf" srcId="{EBC103F4-2BE9-47B3-9C82-20C6D3D6E67C}" destId="{135EDBFF-3B52-488B-9F7B-24EF8B641B15}" srcOrd="0" destOrd="0" presId="urn:microsoft.com/office/officeart/2005/8/layout/orgChart1"/>
    <dgm:cxn modelId="{CC3C7EB4-AE9B-4A49-8C1A-29506DCAC464}" type="presParOf" srcId="{135EDBFF-3B52-488B-9F7B-24EF8B641B15}" destId="{A91E1570-B760-45CE-AC85-D57B616FF28B}" srcOrd="0" destOrd="0" presId="urn:microsoft.com/office/officeart/2005/8/layout/orgChart1"/>
    <dgm:cxn modelId="{ECEDC6A4-54B7-469C-8B03-9491A0B344A1}" type="presParOf" srcId="{A91E1570-B760-45CE-AC85-D57B616FF28B}" destId="{487944AC-3122-4D5B-8E50-7FD5FF98CEC9}" srcOrd="0" destOrd="0" presId="urn:microsoft.com/office/officeart/2005/8/layout/orgChart1"/>
    <dgm:cxn modelId="{B51FEFCB-9C4D-4C91-B169-356AAC68C71E}" type="presParOf" srcId="{A91E1570-B760-45CE-AC85-D57B616FF28B}" destId="{2B63E540-90D9-400B-BD1C-C992A7EE4E48}" srcOrd="1" destOrd="0" presId="urn:microsoft.com/office/officeart/2005/8/layout/orgChart1"/>
    <dgm:cxn modelId="{6740A8A5-E6AE-43FF-9034-481FF469D368}" type="presParOf" srcId="{135EDBFF-3B52-488B-9F7B-24EF8B641B15}" destId="{CB5D4AAB-923B-4AB3-AD7E-56390D6AC9F9}" srcOrd="1" destOrd="0" presId="urn:microsoft.com/office/officeart/2005/8/layout/orgChart1"/>
    <dgm:cxn modelId="{D9B1D2C3-DD1B-4827-80D0-AD15EFBEBA79}" type="presParOf" srcId="{CB5D4AAB-923B-4AB3-AD7E-56390D6AC9F9}" destId="{D4567558-43AC-4AE1-B835-1154120C3813}" srcOrd="0" destOrd="0" presId="urn:microsoft.com/office/officeart/2005/8/layout/orgChart1"/>
    <dgm:cxn modelId="{1BF9169A-A466-49FC-828D-12854A01280C}" type="presParOf" srcId="{CB5D4AAB-923B-4AB3-AD7E-56390D6AC9F9}" destId="{48CE6536-1171-4A19-96E8-CAD2E3DF83C8}" srcOrd="1" destOrd="0" presId="urn:microsoft.com/office/officeart/2005/8/layout/orgChart1"/>
    <dgm:cxn modelId="{6ED5F3C2-4D30-4B26-9ED5-12137A89AD42}" type="presParOf" srcId="{48CE6536-1171-4A19-96E8-CAD2E3DF83C8}" destId="{143500E5-3757-4736-88EB-420F0C6868EF}" srcOrd="0" destOrd="0" presId="urn:microsoft.com/office/officeart/2005/8/layout/orgChart1"/>
    <dgm:cxn modelId="{A98CA63E-5871-44F3-A2A6-237A77F797B6}" type="presParOf" srcId="{143500E5-3757-4736-88EB-420F0C6868EF}" destId="{C3E30FAF-35D7-4768-931A-F90CEA0EEC8A}" srcOrd="0" destOrd="0" presId="urn:microsoft.com/office/officeart/2005/8/layout/orgChart1"/>
    <dgm:cxn modelId="{4FCF8A4B-66F6-477E-A705-0292C3EF80E6}" type="presParOf" srcId="{143500E5-3757-4736-88EB-420F0C6868EF}" destId="{0176EBD0-4BAB-46E4-A922-862E815CC951}" srcOrd="1" destOrd="0" presId="urn:microsoft.com/office/officeart/2005/8/layout/orgChart1"/>
    <dgm:cxn modelId="{94874F4D-CA89-456A-941C-564BE3A87B29}" type="presParOf" srcId="{48CE6536-1171-4A19-96E8-CAD2E3DF83C8}" destId="{AEECD90F-90F1-4386-9EBA-C6915DD5744C}" srcOrd="1" destOrd="0" presId="urn:microsoft.com/office/officeart/2005/8/layout/orgChart1"/>
    <dgm:cxn modelId="{F7B04B34-5250-40ED-816A-622604C0DAA3}" type="presParOf" srcId="{48CE6536-1171-4A19-96E8-CAD2E3DF83C8}" destId="{ED823587-A1F8-4A26-BB81-E31FE4DA9E5F}" srcOrd="2" destOrd="0" presId="urn:microsoft.com/office/officeart/2005/8/layout/orgChart1"/>
    <dgm:cxn modelId="{21FFAF31-50A1-4713-BF95-8E168359F9DF}" type="presParOf" srcId="{CB5D4AAB-923B-4AB3-AD7E-56390D6AC9F9}" destId="{B35EE8BF-6FE8-4FB9-9992-B85875589E9A}" srcOrd="2" destOrd="0" presId="urn:microsoft.com/office/officeart/2005/8/layout/orgChart1"/>
    <dgm:cxn modelId="{F4592074-8992-4658-8937-97F9244F753F}" type="presParOf" srcId="{CB5D4AAB-923B-4AB3-AD7E-56390D6AC9F9}" destId="{0581FE5A-04D2-4EFC-9F66-3329DDA6E805}" srcOrd="3" destOrd="0" presId="urn:microsoft.com/office/officeart/2005/8/layout/orgChart1"/>
    <dgm:cxn modelId="{71D32DED-E67A-489B-A6CF-A18B10E758D3}" type="presParOf" srcId="{0581FE5A-04D2-4EFC-9F66-3329DDA6E805}" destId="{28FFF7FF-AB7B-4273-AE9A-AD9598983891}" srcOrd="0" destOrd="0" presId="urn:microsoft.com/office/officeart/2005/8/layout/orgChart1"/>
    <dgm:cxn modelId="{1B753FC2-F55C-408B-83BA-4A1B7ACA771F}" type="presParOf" srcId="{28FFF7FF-AB7B-4273-AE9A-AD9598983891}" destId="{A9DC1525-7EE2-4F8A-B92A-51C9E274B11C}" srcOrd="0" destOrd="0" presId="urn:microsoft.com/office/officeart/2005/8/layout/orgChart1"/>
    <dgm:cxn modelId="{9C7EF53A-12DE-40D1-9985-0271E2B74F64}" type="presParOf" srcId="{28FFF7FF-AB7B-4273-AE9A-AD9598983891}" destId="{B0DA8DF6-B30F-4174-A2E3-48386A33FE22}" srcOrd="1" destOrd="0" presId="urn:microsoft.com/office/officeart/2005/8/layout/orgChart1"/>
    <dgm:cxn modelId="{7F534875-CF5F-41F0-86A1-39C05B833231}" type="presParOf" srcId="{0581FE5A-04D2-4EFC-9F66-3329DDA6E805}" destId="{9E1A4072-0319-4133-849B-C123D16863D9}" srcOrd="1" destOrd="0" presId="urn:microsoft.com/office/officeart/2005/8/layout/orgChart1"/>
    <dgm:cxn modelId="{DDBDC327-275F-4AAC-967C-A186BECAFB02}" type="presParOf" srcId="{0581FE5A-04D2-4EFC-9F66-3329DDA6E805}" destId="{EEFAA2AC-0E49-4826-A462-9304E1B743B8}" srcOrd="2" destOrd="0" presId="urn:microsoft.com/office/officeart/2005/8/layout/orgChart1"/>
    <dgm:cxn modelId="{9993E700-F8CE-4B01-A551-EBF90C98263A}" type="presParOf" srcId="{CB5D4AAB-923B-4AB3-AD7E-56390D6AC9F9}" destId="{BE88BA0E-994B-4220-B4F2-5794E1355FC1}" srcOrd="4" destOrd="0" presId="urn:microsoft.com/office/officeart/2005/8/layout/orgChart1"/>
    <dgm:cxn modelId="{04198E9D-4F81-485D-83B1-D3E1F1D0685E}" type="presParOf" srcId="{CB5D4AAB-923B-4AB3-AD7E-56390D6AC9F9}" destId="{EBBE2B27-25D3-439D-8321-7FB811EA0B4A}" srcOrd="5" destOrd="0" presId="urn:microsoft.com/office/officeart/2005/8/layout/orgChart1"/>
    <dgm:cxn modelId="{302A6CEE-DC4D-4CAC-AA57-1D5E88834E2B}" type="presParOf" srcId="{EBBE2B27-25D3-439D-8321-7FB811EA0B4A}" destId="{89C4C17B-434E-4135-A9F7-E0CED2D37024}" srcOrd="0" destOrd="0" presId="urn:microsoft.com/office/officeart/2005/8/layout/orgChart1"/>
    <dgm:cxn modelId="{55908046-462D-46FD-B16D-4BAFFC416F41}" type="presParOf" srcId="{89C4C17B-434E-4135-A9F7-E0CED2D37024}" destId="{1521D006-C469-4F0B-8E81-60C2E9344678}" srcOrd="0" destOrd="0" presId="urn:microsoft.com/office/officeart/2005/8/layout/orgChart1"/>
    <dgm:cxn modelId="{950ED870-8E77-47AA-841F-FA3D861E0940}" type="presParOf" srcId="{89C4C17B-434E-4135-A9F7-E0CED2D37024}" destId="{E635D35B-4871-49FE-AFA8-EFDFBBE222E4}" srcOrd="1" destOrd="0" presId="urn:microsoft.com/office/officeart/2005/8/layout/orgChart1"/>
    <dgm:cxn modelId="{6673089E-F8C4-4E10-B12F-A57E62151EC1}" type="presParOf" srcId="{EBBE2B27-25D3-439D-8321-7FB811EA0B4A}" destId="{DBFB4E2E-B294-4498-8992-58E5F2359ACC}" srcOrd="1" destOrd="0" presId="urn:microsoft.com/office/officeart/2005/8/layout/orgChart1"/>
    <dgm:cxn modelId="{6B86414F-7839-4C45-B5FE-24D3181751D9}" type="presParOf" srcId="{EBBE2B27-25D3-439D-8321-7FB811EA0B4A}" destId="{5657B2E6-7FD8-4552-8F44-0E7A60CE6B8C}" srcOrd="2" destOrd="0" presId="urn:microsoft.com/office/officeart/2005/8/layout/orgChart1"/>
    <dgm:cxn modelId="{1086C6BC-BEB8-4ABA-B787-CD6CF60DB67A}" type="presParOf" srcId="{135EDBFF-3B52-488B-9F7B-24EF8B641B15}" destId="{966D5C99-C1FD-4D1F-936F-C46597147B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103C2-C2D2-47CC-A725-C54E32B50F58}">
      <dsp:nvSpPr>
        <dsp:cNvPr id="0" name=""/>
        <dsp:cNvSpPr/>
      </dsp:nvSpPr>
      <dsp:spPr>
        <a:xfrm>
          <a:off x="0" y="0"/>
          <a:ext cx="7967179" cy="3816000"/>
        </a:xfrm>
        <a:prstGeom prst="rightArrow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E4BAA-615B-4466-8253-81AE5B8CCBB0}">
      <dsp:nvSpPr>
        <dsp:cNvPr id="0" name=""/>
        <dsp:cNvSpPr/>
      </dsp:nvSpPr>
      <dsp:spPr>
        <a:xfrm>
          <a:off x="5250635" y="972222"/>
          <a:ext cx="1919825" cy="190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8480" rIns="0" bIns="53848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5250635" y="972222"/>
        <a:ext cx="1919825" cy="1908000"/>
      </dsp:txXfrm>
    </dsp:sp>
    <dsp:sp modelId="{3162D4BE-60FA-4171-8A64-3D997E0A432E}">
      <dsp:nvSpPr>
        <dsp:cNvPr id="0" name=""/>
        <dsp:cNvSpPr/>
      </dsp:nvSpPr>
      <dsp:spPr>
        <a:xfrm>
          <a:off x="2946844" y="972222"/>
          <a:ext cx="1919825" cy="190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8480" rIns="0" bIns="53848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2946844" y="972222"/>
        <a:ext cx="1919825" cy="1908000"/>
      </dsp:txXfrm>
    </dsp:sp>
    <dsp:sp modelId="{13E91E25-1BE5-4F01-99C0-22D1BA334B8A}">
      <dsp:nvSpPr>
        <dsp:cNvPr id="0" name=""/>
        <dsp:cNvSpPr/>
      </dsp:nvSpPr>
      <dsp:spPr>
        <a:xfrm>
          <a:off x="643054" y="972222"/>
          <a:ext cx="1919825" cy="190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8480" rIns="0" bIns="53848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643054" y="972222"/>
        <a:ext cx="1919825" cy="190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8BA0E-994B-4220-B4F2-5794E1355FC1}">
      <dsp:nvSpPr>
        <dsp:cNvPr id="0" name=""/>
        <dsp:cNvSpPr/>
      </dsp:nvSpPr>
      <dsp:spPr>
        <a:xfrm>
          <a:off x="6044528" y="1848263"/>
          <a:ext cx="3825506" cy="529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397"/>
              </a:lnTo>
              <a:lnTo>
                <a:pt x="3825506" y="170397"/>
              </a:lnTo>
              <a:lnTo>
                <a:pt x="3825506" y="5299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EE8BF-6FE8-4FB9-9992-B85875589E9A}">
      <dsp:nvSpPr>
        <dsp:cNvPr id="0" name=""/>
        <dsp:cNvSpPr/>
      </dsp:nvSpPr>
      <dsp:spPr>
        <a:xfrm>
          <a:off x="6044528" y="1848263"/>
          <a:ext cx="186082" cy="517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948"/>
              </a:lnTo>
              <a:lnTo>
                <a:pt x="186082" y="157948"/>
              </a:lnTo>
              <a:lnTo>
                <a:pt x="186082" y="5175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67558-43AC-4AE1-B835-1154120C3813}">
      <dsp:nvSpPr>
        <dsp:cNvPr id="0" name=""/>
        <dsp:cNvSpPr/>
      </dsp:nvSpPr>
      <dsp:spPr>
        <a:xfrm>
          <a:off x="2353048" y="1848263"/>
          <a:ext cx="3691479" cy="527219"/>
        </a:xfrm>
        <a:custGeom>
          <a:avLst/>
          <a:gdLst/>
          <a:ahLst/>
          <a:cxnLst/>
          <a:rect l="0" t="0" r="0" b="0"/>
          <a:pathLst>
            <a:path>
              <a:moveTo>
                <a:pt x="3691479" y="0"/>
              </a:moveTo>
              <a:lnTo>
                <a:pt x="3691479" y="167623"/>
              </a:lnTo>
              <a:lnTo>
                <a:pt x="0" y="167623"/>
              </a:lnTo>
              <a:lnTo>
                <a:pt x="0" y="5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944AC-3122-4D5B-8E50-7FD5FF98CEC9}">
      <dsp:nvSpPr>
        <dsp:cNvPr id="0" name=""/>
        <dsp:cNvSpPr/>
      </dsp:nvSpPr>
      <dsp:spPr>
        <a:xfrm>
          <a:off x="2011020" y="1036654"/>
          <a:ext cx="8067015" cy="811609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SF-RAD Administrative </a:t>
          </a:r>
          <a:r>
            <a:rPr lang="en-US" sz="1800" b="1" kern="1200" dirty="0">
              <a:solidFill>
                <a:schemeClr val="tx1"/>
              </a:solidFill>
            </a:rPr>
            <a:t>Leads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Helena Solo-Gabriele (UM, PI), George Grills (UM, co-I), Stephan </a:t>
          </a:r>
          <a:r>
            <a:rPr lang="en-US" sz="1400" kern="1200" dirty="0" err="1">
              <a:solidFill>
                <a:schemeClr val="tx1">
                  <a:lumMod val="50000"/>
                  <a:lumOff val="50000"/>
                </a:schemeClr>
              </a:solidFill>
            </a:rPr>
            <a:t>Schürer</a:t>
          </a: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 (UM, PI), Chris Mason (WCM, PI) </a:t>
          </a:r>
        </a:p>
      </dsp:txBody>
      <dsp:txXfrm>
        <a:off x="2011020" y="1036654"/>
        <a:ext cx="8067015" cy="811609"/>
      </dsp:txXfrm>
    </dsp:sp>
    <dsp:sp modelId="{C3E30FAF-35D7-4768-931A-F90CEA0EEC8A}">
      <dsp:nvSpPr>
        <dsp:cNvPr id="0" name=""/>
        <dsp:cNvSpPr/>
      </dsp:nvSpPr>
      <dsp:spPr>
        <a:xfrm>
          <a:off x="410319" y="2375483"/>
          <a:ext cx="3885456" cy="117127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Aim 1: Data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Standardization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Stephan </a:t>
          </a:r>
          <a:r>
            <a:rPr lang="en-US" sz="1400" kern="1200" dirty="0" err="1">
              <a:solidFill>
                <a:schemeClr val="tx1">
                  <a:lumMod val="50000"/>
                  <a:lumOff val="50000"/>
                </a:schemeClr>
              </a:solidFill>
            </a:rPr>
            <a:t>Schürer</a:t>
          </a: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 (UM),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 err="1">
              <a:solidFill>
                <a:schemeClr val="tx1">
                  <a:lumMod val="50000"/>
                  <a:lumOff val="50000"/>
                </a:schemeClr>
              </a:solidFill>
            </a:rPr>
            <a:t>Dusica</a:t>
          </a: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 </a:t>
          </a:r>
          <a:r>
            <a:rPr lang="en-US" sz="1400" kern="1200" dirty="0" err="1">
              <a:solidFill>
                <a:schemeClr val="tx1">
                  <a:lumMod val="50000"/>
                  <a:lumOff val="50000"/>
                </a:schemeClr>
              </a:solidFill>
            </a:rPr>
            <a:t>Vidovic</a:t>
          </a: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 (UM) </a:t>
          </a:r>
        </a:p>
      </dsp:txBody>
      <dsp:txXfrm>
        <a:off x="410319" y="2375483"/>
        <a:ext cx="3885456" cy="1171274"/>
      </dsp:txXfrm>
    </dsp:sp>
    <dsp:sp modelId="{A9DC1525-7EE2-4F8A-B92A-51C9E274B11C}">
      <dsp:nvSpPr>
        <dsp:cNvPr id="0" name=""/>
        <dsp:cNvSpPr/>
      </dsp:nvSpPr>
      <dsp:spPr>
        <a:xfrm>
          <a:off x="4518246" y="2365808"/>
          <a:ext cx="3424727" cy="117127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Aim 2: Wastewater Characterization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Helena Solo-Gabriele (UM),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Chris Mason (WCM)</a:t>
          </a:r>
        </a:p>
      </dsp:txBody>
      <dsp:txXfrm>
        <a:off x="4518246" y="2365808"/>
        <a:ext cx="3424727" cy="1171274"/>
      </dsp:txXfrm>
    </dsp:sp>
    <dsp:sp modelId="{1521D006-C469-4F0B-8E81-60C2E9344678}">
      <dsp:nvSpPr>
        <dsp:cNvPr id="0" name=""/>
        <dsp:cNvSpPr/>
      </dsp:nvSpPr>
      <dsp:spPr>
        <a:xfrm>
          <a:off x="8157670" y="2378257"/>
          <a:ext cx="3424727" cy="1147403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Aim 3: Integration with Human Health Surveillance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Chris Mason (WCM),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Naresh Kumar (UM)</a:t>
          </a:r>
        </a:p>
      </dsp:txBody>
      <dsp:txXfrm>
        <a:off x="8157670" y="2378257"/>
        <a:ext cx="3424727" cy="1147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6E796-EC94-48EE-8EBD-C8D7645E8FDE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F73A9-1BE4-4A4E-9F27-C491400A5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9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216CF-C39A-439B-82BE-AFE8EDB8A5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15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63b46fe06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63b46fe06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3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52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216CF-C39A-439B-82BE-AFE8EDB8A5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00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B23FA-B683-4A5B-A4DF-7B526CDE8E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0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38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91e1f3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91e1f3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3121-5466-41B5-BA82-FBE71C547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87046-5CE7-484C-9ECD-9A1E726F8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B2E20-C0EA-42E6-82CC-96697DA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AE53D-8F12-40AA-84D1-3F045186D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3B791-4A69-4A41-8630-7BCDAC920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4917" y="6545579"/>
            <a:ext cx="832574" cy="215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242C26-F429-4D43-8ABD-D9979FA073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7416" y="6545578"/>
            <a:ext cx="881452" cy="215218"/>
          </a:xfrm>
          <a:prstGeom prst="rect">
            <a:avLst/>
          </a:prstGeom>
        </p:spPr>
      </p:pic>
      <p:sp>
        <p:nvSpPr>
          <p:cNvPr id="12" name="object 39">
            <a:extLst>
              <a:ext uri="{FF2B5EF4-FFF2-40B4-BE49-F238E27FC236}">
                <a16:creationId xmlns:a16="http://schemas.microsoft.com/office/drawing/2014/main" id="{1B5F1FC5-C76B-8346-B457-7003C8F110E9}"/>
              </a:ext>
            </a:extLst>
          </p:cNvPr>
          <p:cNvSpPr/>
          <p:nvPr userDrawn="1"/>
        </p:nvSpPr>
        <p:spPr>
          <a:xfrm>
            <a:off x="850756" y="6653187"/>
            <a:ext cx="8961120" cy="9144"/>
          </a:xfrm>
          <a:prstGeom prst="rect">
            <a:avLst/>
          </a:prstGeom>
          <a:gradFill flip="none" rotWithShape="1">
            <a:gsLst>
              <a:gs pos="100000">
                <a:srgbClr val="00502F">
                  <a:alpha val="60000"/>
                </a:srgbClr>
              </a:gs>
              <a:gs pos="0">
                <a:srgbClr val="F37321">
                  <a:alpha val="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sz="1700" dirty="0">
              <a:solidFill>
                <a:srgbClr val="F3732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137" y="6492019"/>
            <a:ext cx="729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/>
              </a:rPr>
              <a:t>SF-RAD</a:t>
            </a:r>
          </a:p>
        </p:txBody>
      </p:sp>
    </p:spTree>
    <p:extLst>
      <p:ext uri="{BB962C8B-B14F-4D97-AF65-F5344CB8AC3E}">
        <p14:creationId xmlns:p14="http://schemas.microsoft.com/office/powerpoint/2010/main" val="283982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B0EC-9A19-4B0A-9B44-CAE2C360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C34D34-2BBD-4B0C-940D-CF50F82D1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70F28-3B30-4C15-8E46-D1EB3070C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D8B67-233C-4C9B-94B1-82C043AE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4109E-3C71-4D0F-AE52-F7DBDD33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8E3-3D71-4F96-BE36-50988C4F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0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280DE-6873-40AF-B56E-4E6F80591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670CB7-4150-43E5-8B96-F3291C091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58D94-30E9-4E78-8AB5-3F07F81C5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C1A1C-E0E3-444D-848E-C39E265B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76F40-E84A-4E9E-B2F8-5D718421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8E3-3D71-4F96-BE36-50988C4F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32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0A642-DCAF-4016-A836-317DF7EC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8F171-DF50-4AD7-8EE3-32339205D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B101C-0ED3-49EF-9390-1FF82821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4DA3-E792-46F9-992C-958EB688A50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57006-AE26-4D20-AE36-E526DB0C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B80D4-3FFC-43A2-A233-61D16EEB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E40-AEC2-4245-8EFE-A55DF203F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68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10995200" y="5661233"/>
            <a:ext cx="11968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0995200" y="5661167"/>
            <a:ext cx="11968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20700" y="2425700"/>
            <a:ext cx="10962800" cy="12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20700" y="3718840"/>
            <a:ext cx="10962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180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432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228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952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658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9374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71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63B791-4A69-4A41-8630-7BCDAC920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3418" y="6545579"/>
            <a:ext cx="832574" cy="215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242C26-F429-4D43-8ABD-D9979FA073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5917" y="6545578"/>
            <a:ext cx="881452" cy="215218"/>
          </a:xfrm>
          <a:prstGeom prst="rect">
            <a:avLst/>
          </a:prstGeom>
        </p:spPr>
      </p:pic>
      <p:sp>
        <p:nvSpPr>
          <p:cNvPr id="14" name="object 39">
            <a:extLst>
              <a:ext uri="{FF2B5EF4-FFF2-40B4-BE49-F238E27FC236}">
                <a16:creationId xmlns:a16="http://schemas.microsoft.com/office/drawing/2014/main" id="{1B5F1FC5-C76B-8346-B457-7003C8F110E9}"/>
              </a:ext>
            </a:extLst>
          </p:cNvPr>
          <p:cNvSpPr/>
          <p:nvPr userDrawn="1"/>
        </p:nvSpPr>
        <p:spPr>
          <a:xfrm>
            <a:off x="850756" y="6653187"/>
            <a:ext cx="8961120" cy="9144"/>
          </a:xfrm>
          <a:prstGeom prst="rect">
            <a:avLst/>
          </a:prstGeom>
          <a:gradFill flip="none" rotWithShape="1">
            <a:gsLst>
              <a:gs pos="100000">
                <a:srgbClr val="00502F">
                  <a:alpha val="60000"/>
                </a:srgbClr>
              </a:gs>
              <a:gs pos="0">
                <a:srgbClr val="F37321">
                  <a:alpha val="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sz="1700" dirty="0">
              <a:solidFill>
                <a:srgbClr val="F3732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28137" y="6492019"/>
            <a:ext cx="729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/>
              </a:rPr>
              <a:t>SF-RAD</a:t>
            </a:r>
          </a:p>
        </p:txBody>
      </p:sp>
    </p:spTree>
    <p:extLst>
      <p:ext uri="{BB962C8B-B14F-4D97-AF65-F5344CB8AC3E}">
        <p14:creationId xmlns:p14="http://schemas.microsoft.com/office/powerpoint/2010/main" val="1483246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4000" y="3705956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1142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177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471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978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56CF-2B4F-4B34-8A53-0C794FFF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CCF57-C74D-41E1-A50C-627C64014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E98C5-1E7D-4A6D-AF43-65A3E8B4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D27EC-8C94-4962-B3AE-816FC808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D5CD8-B3A4-483E-A92E-39DAB36F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8E3-3D71-4F96-BE36-50988C4F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AE6E-7C8A-486B-BA7B-AECB23C4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0EA1-6EBD-4727-AE6A-FC2782DF0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9D608-AB51-48DD-91E2-F03812FF4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D8071-F8B6-4786-8DB0-970A699D2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8509E-E103-4AD7-A95A-F8A2C51A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84E88-D094-49DF-B8C0-8A7EEA129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8E3-3D71-4F96-BE36-50988C4F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3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7D28D-006E-4FD7-92EC-8D284D26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88AE4-5079-48CC-B639-D9FC70C53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97C7E-1D22-4908-B19C-A8D3A15AC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A75BF-008A-410D-BDA9-BFE803931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C2967-36A4-430E-B400-82D7F2698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1540A6-4C14-4E5E-AB34-3EE951C94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907B7-8A7C-4B61-AEED-BF2043CE5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5CF52-2EDD-470F-A9FA-3BA39BB8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8E3-3D71-4F96-BE36-50988C4F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AF2F5-2728-4429-A56E-FE2DF416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D35F2E-4A05-40E8-BB63-DA5B8A839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D3612-CB6E-42F1-8DB6-CB449384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28BCF-8B43-41F6-8967-D66B22B5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8E3-3D71-4F96-BE36-50988C4F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6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9C5F0F-F5CC-4D17-A5F8-2B84F8AF200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3B791-4A69-4A41-8630-7BCDAC920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2060" y="6545579"/>
            <a:ext cx="832574" cy="215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242C26-F429-4D43-8ABD-D9979FA073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4559" y="6545578"/>
            <a:ext cx="881452" cy="215218"/>
          </a:xfrm>
          <a:prstGeom prst="rect">
            <a:avLst/>
          </a:prstGeom>
        </p:spPr>
      </p:pic>
      <p:sp>
        <p:nvSpPr>
          <p:cNvPr id="12" name="object 39">
            <a:extLst>
              <a:ext uri="{FF2B5EF4-FFF2-40B4-BE49-F238E27FC236}">
                <a16:creationId xmlns:a16="http://schemas.microsoft.com/office/drawing/2014/main" id="{1B5F1FC5-C76B-8346-B457-7003C8F110E9}"/>
              </a:ext>
            </a:extLst>
          </p:cNvPr>
          <p:cNvSpPr/>
          <p:nvPr userDrawn="1"/>
        </p:nvSpPr>
        <p:spPr>
          <a:xfrm>
            <a:off x="850756" y="6653187"/>
            <a:ext cx="8961120" cy="9144"/>
          </a:xfrm>
          <a:prstGeom prst="rect">
            <a:avLst/>
          </a:prstGeom>
          <a:gradFill flip="none" rotWithShape="1">
            <a:gsLst>
              <a:gs pos="100000">
                <a:srgbClr val="00502F">
                  <a:alpha val="60000"/>
                </a:srgbClr>
              </a:gs>
              <a:gs pos="0">
                <a:srgbClr val="F37321">
                  <a:alpha val="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sz="1700" dirty="0">
              <a:solidFill>
                <a:srgbClr val="F3732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137" y="6492019"/>
            <a:ext cx="729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/>
              </a:rPr>
              <a:t>SF-RAD</a:t>
            </a:r>
          </a:p>
        </p:txBody>
      </p:sp>
    </p:spTree>
    <p:extLst>
      <p:ext uri="{BB962C8B-B14F-4D97-AF65-F5344CB8AC3E}">
        <p14:creationId xmlns:p14="http://schemas.microsoft.com/office/powerpoint/2010/main" val="324340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52AE-01A1-42B1-A9C5-4098FDEA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D5064-1F5F-4458-A174-C62E6A138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5D505-F046-4E60-B418-BBE54BDF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12E71-102F-4C43-B568-EF700FD5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B419E-6806-4EA5-943E-91501A364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12250-95D9-4921-97FC-33ECF11E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8E3-3D71-4F96-BE36-50988C4F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3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F6E8-C47C-41F7-B72C-9D9F865D8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0A656E-BCCD-4D39-8A2B-BD24A32CB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A77A0-0431-4C16-9A02-50A95EB26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D3F5F-95DD-44DB-86EC-5D022CA9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BA92C-FD00-467A-8A68-D87686FC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E4FE6-CEEE-40BF-BD1E-B7BEC1FB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8E3-3D71-4F96-BE36-50988C4F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1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CF9AD-96BB-45E5-9BA6-D5B5259F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266C9-3105-4AB0-A46A-30E102C3D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CBE83-D09E-4594-98FE-5A7495BBD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35ABE-7DEC-40D7-AD38-7C208DB59EF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DC60C-6461-41EE-840D-83BB20B69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59406-D0E6-40BB-BF55-E9891E4D1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08E3-3D71-4F96-BE36-50988C4F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4516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6.png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2"/>
          <a:stretch/>
        </p:blipFill>
        <p:spPr>
          <a:xfrm>
            <a:off x="12053" y="0"/>
            <a:ext cx="12179947" cy="5343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B4B3F9-F832-4B50-B640-CA7A4AF11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3" y="1446325"/>
            <a:ext cx="12179947" cy="23876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and Proof-of-Concept </a:t>
            </a: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of the South Florida Miami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RADx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-rad </a:t>
            </a: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SARS-CoV-2 Wastewater-Based Surveillance Infrastructure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3B791-4A69-4A41-8630-7BCDAC920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899" y="5790044"/>
            <a:ext cx="2732342" cy="706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242C26-F429-4D43-8ABD-D9979FA07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12" y="5743132"/>
            <a:ext cx="2865991" cy="69976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28600" y="1126492"/>
            <a:ext cx="12179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SF-RAD</a:t>
            </a:r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06478" y="5627497"/>
            <a:ext cx="42683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Funded by</a:t>
            </a:r>
          </a:p>
          <a:p>
            <a:pPr algn="ctr"/>
            <a:r>
              <a:rPr lang="en-US" dirty="0"/>
              <a:t>NIH </a:t>
            </a:r>
            <a:r>
              <a:rPr lang="en-US" dirty="0" err="1"/>
              <a:t>RADx</a:t>
            </a:r>
            <a:r>
              <a:rPr lang="en-US" dirty="0"/>
              <a:t>-rad Grant </a:t>
            </a:r>
          </a:p>
          <a:p>
            <a:pPr algn="ctr"/>
            <a:r>
              <a:rPr lang="en-US" dirty="0"/>
              <a:t>1U01DA053941-01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56BB24-35D2-4780-A5F7-01021ECA5E11}"/>
              </a:ext>
            </a:extLst>
          </p:cNvPr>
          <p:cNvSpPr txBox="1"/>
          <p:nvPr/>
        </p:nvSpPr>
        <p:spPr>
          <a:xfrm>
            <a:off x="4311521" y="3866324"/>
            <a:ext cx="3478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Presented by: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Helena Solo-Gabriele, PhD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University of Miami</a:t>
            </a:r>
          </a:p>
        </p:txBody>
      </p:sp>
    </p:spTree>
    <p:extLst>
      <p:ext uri="{BB962C8B-B14F-4D97-AF65-F5344CB8AC3E}">
        <p14:creationId xmlns:p14="http://schemas.microsoft.com/office/powerpoint/2010/main" val="385812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5CB08-99FB-40B5-8FDF-E33FA633B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15" y="1478000"/>
            <a:ext cx="5094848" cy="52436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663612-0FFB-4D34-B489-7C7A318B52FE}"/>
              </a:ext>
            </a:extLst>
          </p:cNvPr>
          <p:cNvCxnSpPr/>
          <p:nvPr/>
        </p:nvCxnSpPr>
        <p:spPr>
          <a:xfrm>
            <a:off x="1416944" y="4730008"/>
            <a:ext cx="201669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59FEDB3-BBEF-4DEB-9ABF-379EFB65DC09}"/>
              </a:ext>
            </a:extLst>
          </p:cNvPr>
          <p:cNvSpPr/>
          <p:nvPr/>
        </p:nvSpPr>
        <p:spPr>
          <a:xfrm flipV="1">
            <a:off x="1780199" y="4517066"/>
            <a:ext cx="162839" cy="2254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55714-FD73-4AF3-A244-5AB5E39CEC3C}"/>
              </a:ext>
            </a:extLst>
          </p:cNvPr>
          <p:cNvSpPr txBox="1"/>
          <p:nvPr/>
        </p:nvSpPr>
        <p:spPr>
          <a:xfrm>
            <a:off x="5887668" y="4742534"/>
            <a:ext cx="60987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Sampling Sites</a:t>
            </a:r>
            <a:r>
              <a:rPr lang="en-US" dirty="0"/>
              <a:t> (Currently at 18 per day)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 samples at Gables campus (undergraduate dorms)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at Marine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at University of Miami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at the County Central District Wastewater Treatment Plant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E9ADD6-1324-4725-B0DC-F0C6787862A5}"/>
              </a:ext>
            </a:extLst>
          </p:cNvPr>
          <p:cNvSpPr txBox="1"/>
          <p:nvPr/>
        </p:nvSpPr>
        <p:spPr>
          <a:xfrm>
            <a:off x="1416944" y="4698589"/>
            <a:ext cx="900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Sewage</a:t>
            </a:r>
          </a:p>
          <a:p>
            <a:r>
              <a:rPr lang="en-US" dirty="0"/>
              <a:t>Surface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A40810-5ECD-4F1C-AD22-27C0F7C25B91}"/>
              </a:ext>
            </a:extLst>
          </p:cNvPr>
          <p:cNvSpPr txBox="1"/>
          <p:nvPr/>
        </p:nvSpPr>
        <p:spPr>
          <a:xfrm>
            <a:off x="1625912" y="2761386"/>
            <a:ext cx="1160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Sewage</a:t>
            </a:r>
          </a:p>
          <a:p>
            <a:pPr algn="ctr"/>
            <a:r>
              <a:rPr lang="en-US" sz="2400" b="1" dirty="0"/>
              <a:t>Source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E0D7469B-E6B0-49FB-9E96-C38B35B26B84}"/>
              </a:ext>
            </a:extLst>
          </p:cNvPr>
          <p:cNvGrpSpPr/>
          <p:nvPr/>
        </p:nvGrpSpPr>
        <p:grpSpPr>
          <a:xfrm>
            <a:off x="2579563" y="1574528"/>
            <a:ext cx="565912" cy="3751960"/>
            <a:chOff x="5641074" y="2260161"/>
            <a:chExt cx="565912" cy="375196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1BB6607-0400-43FF-BB58-05D26ED6FEAD}"/>
                </a:ext>
              </a:extLst>
            </p:cNvPr>
            <p:cNvGrpSpPr/>
            <p:nvPr/>
          </p:nvGrpSpPr>
          <p:grpSpPr>
            <a:xfrm>
              <a:off x="5956648" y="4978575"/>
              <a:ext cx="205771" cy="648591"/>
              <a:chOff x="5956648" y="4978575"/>
              <a:chExt cx="205771" cy="64859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B2CE1C5-7159-48E8-B679-332976E9864E}"/>
                  </a:ext>
                </a:extLst>
              </p:cNvPr>
              <p:cNvSpPr/>
              <p:nvPr/>
            </p:nvSpPr>
            <p:spPr>
              <a:xfrm rot="20554009">
                <a:off x="5988624" y="5055337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83ADE3B2-4E76-43F2-ADFA-70CCE2E48E87}"/>
                  </a:ext>
                </a:extLst>
              </p:cNvPr>
              <p:cNvGrpSpPr/>
              <p:nvPr/>
            </p:nvGrpSpPr>
            <p:grpSpPr>
              <a:xfrm>
                <a:off x="6020601" y="5132099"/>
                <a:ext cx="141818" cy="495067"/>
                <a:chOff x="6415191" y="5376143"/>
                <a:chExt cx="141818" cy="495067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5B2BCB93-B636-4D57-8933-A38B73574F22}"/>
                    </a:ext>
                  </a:extLst>
                </p:cNvPr>
                <p:cNvSpPr/>
                <p:nvPr/>
              </p:nvSpPr>
              <p:spPr>
                <a:xfrm>
                  <a:off x="6511290" y="5768340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A1E836F3-181B-4AEF-BFF6-A6AB6F1D339F}"/>
                    </a:ext>
                  </a:extLst>
                </p:cNvPr>
                <p:cNvSpPr/>
                <p:nvPr/>
              </p:nvSpPr>
              <p:spPr>
                <a:xfrm flipH="1">
                  <a:off x="6511287" y="5682606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955B499-53CB-4AD2-BE96-9F2D3D8D3B76}"/>
                    </a:ext>
                  </a:extLst>
                </p:cNvPr>
                <p:cNvSpPr/>
                <p:nvPr/>
              </p:nvSpPr>
              <p:spPr>
                <a:xfrm rot="20554009">
                  <a:off x="6496929" y="5601358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51CC2B2E-9738-4FFB-AD58-8AAAD91FB3A3}"/>
                    </a:ext>
                  </a:extLst>
                </p:cNvPr>
                <p:cNvSpPr/>
                <p:nvPr/>
              </p:nvSpPr>
              <p:spPr>
                <a:xfrm rot="20554009">
                  <a:off x="6442886" y="5452905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64945D1-2F69-4E6B-BD81-1438FB33FB30}"/>
                    </a:ext>
                  </a:extLst>
                </p:cNvPr>
                <p:cNvSpPr/>
                <p:nvPr/>
              </p:nvSpPr>
              <p:spPr>
                <a:xfrm rot="20554009">
                  <a:off x="6468465" y="5524596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03FBF0FB-1584-4302-B77E-0F05EDB4EFE9}"/>
                    </a:ext>
                  </a:extLst>
                </p:cNvPr>
                <p:cNvSpPr/>
                <p:nvPr/>
              </p:nvSpPr>
              <p:spPr>
                <a:xfrm rot="20554009">
                  <a:off x="6415191" y="5376143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5043B8B-493E-4D46-A063-96213D7C43DF}"/>
                  </a:ext>
                </a:extLst>
              </p:cNvPr>
              <p:cNvSpPr/>
              <p:nvPr/>
            </p:nvSpPr>
            <p:spPr>
              <a:xfrm rot="20554009">
                <a:off x="5956648" y="4978575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50D6E75-0CB7-4777-85EC-895831AA7309}"/>
                </a:ext>
              </a:extLst>
            </p:cNvPr>
            <p:cNvGrpSpPr/>
            <p:nvPr/>
          </p:nvGrpSpPr>
          <p:grpSpPr>
            <a:xfrm flipH="1">
              <a:off x="5682234" y="4974089"/>
              <a:ext cx="205771" cy="648591"/>
              <a:chOff x="5956648" y="4978575"/>
              <a:chExt cx="205771" cy="648591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FDB54B28-C81F-45E3-9E8B-0750D0C09028}"/>
                  </a:ext>
                </a:extLst>
              </p:cNvPr>
              <p:cNvSpPr/>
              <p:nvPr/>
            </p:nvSpPr>
            <p:spPr>
              <a:xfrm rot="20554009">
                <a:off x="5988624" y="5055337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5925584E-7076-4F18-AC3B-7DD3A4CD712B}"/>
                  </a:ext>
                </a:extLst>
              </p:cNvPr>
              <p:cNvGrpSpPr/>
              <p:nvPr/>
            </p:nvGrpSpPr>
            <p:grpSpPr>
              <a:xfrm>
                <a:off x="6020601" y="5132099"/>
                <a:ext cx="141818" cy="495067"/>
                <a:chOff x="6415191" y="5376143"/>
                <a:chExt cx="141818" cy="495067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844BE158-F27C-434A-ABB3-5E3511425DD3}"/>
                    </a:ext>
                  </a:extLst>
                </p:cNvPr>
                <p:cNvSpPr/>
                <p:nvPr/>
              </p:nvSpPr>
              <p:spPr>
                <a:xfrm>
                  <a:off x="6511290" y="5768340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31746FA3-FE23-462B-ADA3-CC4D0937A415}"/>
                    </a:ext>
                  </a:extLst>
                </p:cNvPr>
                <p:cNvSpPr/>
                <p:nvPr/>
              </p:nvSpPr>
              <p:spPr>
                <a:xfrm flipH="1">
                  <a:off x="6511287" y="5682606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2B88923F-2B12-4C31-8821-0BF4B2517FFF}"/>
                    </a:ext>
                  </a:extLst>
                </p:cNvPr>
                <p:cNvSpPr/>
                <p:nvPr/>
              </p:nvSpPr>
              <p:spPr>
                <a:xfrm rot="20554009">
                  <a:off x="6496929" y="5601358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85A84252-261A-446A-822F-2F27146FC4D9}"/>
                    </a:ext>
                  </a:extLst>
                </p:cNvPr>
                <p:cNvSpPr/>
                <p:nvPr/>
              </p:nvSpPr>
              <p:spPr>
                <a:xfrm rot="20554009">
                  <a:off x="6442886" y="5452905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6272E98B-C841-4C42-BC69-CD487BDBFFC4}"/>
                    </a:ext>
                  </a:extLst>
                </p:cNvPr>
                <p:cNvSpPr/>
                <p:nvPr/>
              </p:nvSpPr>
              <p:spPr>
                <a:xfrm rot="20554009">
                  <a:off x="6468465" y="5524596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8DC0C29B-364B-4D9F-8F8E-6F260AE5554F}"/>
                    </a:ext>
                  </a:extLst>
                </p:cNvPr>
                <p:cNvSpPr/>
                <p:nvPr/>
              </p:nvSpPr>
              <p:spPr>
                <a:xfrm rot="20554009">
                  <a:off x="6415191" y="5376143"/>
                  <a:ext cx="45719" cy="10287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431CB02A-A8B0-49B1-A7FC-5ED1E809BF8F}"/>
                  </a:ext>
                </a:extLst>
              </p:cNvPr>
              <p:cNvSpPr/>
              <p:nvPr/>
            </p:nvSpPr>
            <p:spPr>
              <a:xfrm rot="20554009">
                <a:off x="5956648" y="4978575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E374930-84D4-4DA3-A39C-6C9B16250B04}"/>
                </a:ext>
              </a:extLst>
            </p:cNvPr>
            <p:cNvSpPr/>
            <p:nvPr/>
          </p:nvSpPr>
          <p:spPr>
            <a:xfrm rot="20554009">
              <a:off x="5922621" y="4900080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1B31C51-29C6-4A0B-BAFF-830D64BD9020}"/>
                </a:ext>
              </a:extLst>
            </p:cNvPr>
            <p:cNvSpPr/>
            <p:nvPr/>
          </p:nvSpPr>
          <p:spPr>
            <a:xfrm rot="1045991" flipH="1">
              <a:off x="5873674" y="4897846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BB91B2E-C87A-4AA2-96E6-C78E160A7430}"/>
                </a:ext>
              </a:extLst>
            </p:cNvPr>
            <p:cNvGrpSpPr/>
            <p:nvPr/>
          </p:nvGrpSpPr>
          <p:grpSpPr>
            <a:xfrm>
              <a:off x="5896532" y="4365323"/>
              <a:ext cx="48181" cy="555187"/>
              <a:chOff x="5896532" y="4365323"/>
              <a:chExt cx="48181" cy="555187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8B2181F-CEC3-4225-8AB0-0E444074BB1F}"/>
                  </a:ext>
                </a:extLst>
              </p:cNvPr>
              <p:cNvSpPr/>
              <p:nvPr/>
            </p:nvSpPr>
            <p:spPr>
              <a:xfrm>
                <a:off x="5896533" y="4817640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943CBF1F-A1C7-40A1-A73C-E3CD9CC600F1}"/>
                  </a:ext>
                </a:extLst>
              </p:cNvPr>
              <p:cNvSpPr/>
              <p:nvPr/>
            </p:nvSpPr>
            <p:spPr>
              <a:xfrm>
                <a:off x="5896532" y="4365323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6AA9C865-D4FD-4659-BCFE-6BD8FBF75034}"/>
                  </a:ext>
                </a:extLst>
              </p:cNvPr>
              <p:cNvSpPr/>
              <p:nvPr/>
            </p:nvSpPr>
            <p:spPr>
              <a:xfrm>
                <a:off x="5898994" y="445840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327130DE-9872-4708-A4B1-A4D15472AE04}"/>
                  </a:ext>
                </a:extLst>
              </p:cNvPr>
              <p:cNvSpPr/>
              <p:nvPr/>
            </p:nvSpPr>
            <p:spPr>
              <a:xfrm>
                <a:off x="5898994" y="4549084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4C6C85B7-2723-4631-9DF3-C15D015A2EFB}"/>
                  </a:ext>
                </a:extLst>
              </p:cNvPr>
              <p:cNvSpPr/>
              <p:nvPr/>
            </p:nvSpPr>
            <p:spPr>
              <a:xfrm>
                <a:off x="5896532" y="4636993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12017D2-6983-490F-87F4-BFE1461AE681}"/>
                  </a:ext>
                </a:extLst>
              </p:cNvPr>
              <p:cNvSpPr/>
              <p:nvPr/>
            </p:nvSpPr>
            <p:spPr>
              <a:xfrm>
                <a:off x="5896532" y="472504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97C3C55-FD57-4A13-A579-EE1B56E52EA8}"/>
                </a:ext>
              </a:extLst>
            </p:cNvPr>
            <p:cNvGrpSpPr/>
            <p:nvPr/>
          </p:nvGrpSpPr>
          <p:grpSpPr>
            <a:xfrm>
              <a:off x="5902365" y="3820443"/>
              <a:ext cx="48181" cy="555187"/>
              <a:chOff x="5896532" y="4365323"/>
              <a:chExt cx="48181" cy="555187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1686C88E-C00F-42B2-A3AA-168D21FB04AE}"/>
                  </a:ext>
                </a:extLst>
              </p:cNvPr>
              <p:cNvSpPr/>
              <p:nvPr/>
            </p:nvSpPr>
            <p:spPr>
              <a:xfrm>
                <a:off x="5896533" y="4817640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0174073E-6BDE-4D13-B360-AE745F5EB8B8}"/>
                  </a:ext>
                </a:extLst>
              </p:cNvPr>
              <p:cNvSpPr/>
              <p:nvPr/>
            </p:nvSpPr>
            <p:spPr>
              <a:xfrm>
                <a:off x="5896532" y="4365323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391535AF-3F63-40C6-9067-26B0E0577829}"/>
                  </a:ext>
                </a:extLst>
              </p:cNvPr>
              <p:cNvSpPr/>
              <p:nvPr/>
            </p:nvSpPr>
            <p:spPr>
              <a:xfrm>
                <a:off x="5898994" y="445840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5B529AB7-64F3-433C-8489-6B1717F52EF7}"/>
                  </a:ext>
                </a:extLst>
              </p:cNvPr>
              <p:cNvSpPr/>
              <p:nvPr/>
            </p:nvSpPr>
            <p:spPr>
              <a:xfrm>
                <a:off x="5898994" y="4549084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855A1BC6-DA26-41E1-BB46-3981A1CB30FA}"/>
                  </a:ext>
                </a:extLst>
              </p:cNvPr>
              <p:cNvSpPr/>
              <p:nvPr/>
            </p:nvSpPr>
            <p:spPr>
              <a:xfrm>
                <a:off x="5896532" y="4636993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BF5584C-1463-47A5-B880-535496BBBA75}"/>
                  </a:ext>
                </a:extLst>
              </p:cNvPr>
              <p:cNvSpPr/>
              <p:nvPr/>
            </p:nvSpPr>
            <p:spPr>
              <a:xfrm>
                <a:off x="5896532" y="472504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E336B8D-09AC-4C93-9D12-396D3236A79A}"/>
                </a:ext>
              </a:extLst>
            </p:cNvPr>
            <p:cNvGrpSpPr/>
            <p:nvPr/>
          </p:nvGrpSpPr>
          <p:grpSpPr>
            <a:xfrm>
              <a:off x="5903595" y="3277491"/>
              <a:ext cx="48181" cy="555187"/>
              <a:chOff x="5896532" y="4365323"/>
              <a:chExt cx="48181" cy="555187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C28E8A2B-3A64-443B-A435-EC0A44A81E00}"/>
                  </a:ext>
                </a:extLst>
              </p:cNvPr>
              <p:cNvSpPr/>
              <p:nvPr/>
            </p:nvSpPr>
            <p:spPr>
              <a:xfrm>
                <a:off x="5896533" y="4817640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802492D-74E6-4AAC-84DB-10187EBDB392}"/>
                  </a:ext>
                </a:extLst>
              </p:cNvPr>
              <p:cNvSpPr/>
              <p:nvPr/>
            </p:nvSpPr>
            <p:spPr>
              <a:xfrm>
                <a:off x="5896532" y="4365323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9601478-D656-46AC-8EA7-0EF1E7A74C20}"/>
                  </a:ext>
                </a:extLst>
              </p:cNvPr>
              <p:cNvSpPr/>
              <p:nvPr/>
            </p:nvSpPr>
            <p:spPr>
              <a:xfrm>
                <a:off x="5898994" y="445840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87B09713-8541-4D3D-A7DA-C7E9D0744638}"/>
                  </a:ext>
                </a:extLst>
              </p:cNvPr>
              <p:cNvSpPr/>
              <p:nvPr/>
            </p:nvSpPr>
            <p:spPr>
              <a:xfrm>
                <a:off x="5898994" y="4549084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65B306CD-6B7F-4FD8-921D-D18D5DD2AA22}"/>
                  </a:ext>
                </a:extLst>
              </p:cNvPr>
              <p:cNvSpPr/>
              <p:nvPr/>
            </p:nvSpPr>
            <p:spPr>
              <a:xfrm>
                <a:off x="5896532" y="4636993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B5D96862-4356-4B6C-9642-8785EB9EAB4B}"/>
                  </a:ext>
                </a:extLst>
              </p:cNvPr>
              <p:cNvSpPr/>
              <p:nvPr/>
            </p:nvSpPr>
            <p:spPr>
              <a:xfrm>
                <a:off x="5896532" y="472504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91F2DB7-767D-4AB4-902B-8E4F05DE1F5D}"/>
                </a:ext>
              </a:extLst>
            </p:cNvPr>
            <p:cNvGrpSpPr/>
            <p:nvPr/>
          </p:nvGrpSpPr>
          <p:grpSpPr>
            <a:xfrm>
              <a:off x="5904739" y="2727651"/>
              <a:ext cx="48181" cy="555187"/>
              <a:chOff x="5896532" y="4365323"/>
              <a:chExt cx="48181" cy="555187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7C73BC1A-111D-46D1-9461-9A035FD7EEF2}"/>
                  </a:ext>
                </a:extLst>
              </p:cNvPr>
              <p:cNvSpPr/>
              <p:nvPr/>
            </p:nvSpPr>
            <p:spPr>
              <a:xfrm>
                <a:off x="5896533" y="4817640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9562BA9E-39D5-43FE-9C7E-939B03BBB3DB}"/>
                  </a:ext>
                </a:extLst>
              </p:cNvPr>
              <p:cNvSpPr/>
              <p:nvPr/>
            </p:nvSpPr>
            <p:spPr>
              <a:xfrm>
                <a:off x="5896532" y="4365323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0B4F3DD-D959-4750-BA00-A375C573D6B0}"/>
                  </a:ext>
                </a:extLst>
              </p:cNvPr>
              <p:cNvSpPr/>
              <p:nvPr/>
            </p:nvSpPr>
            <p:spPr>
              <a:xfrm>
                <a:off x="5898994" y="445840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D808DFE5-0A8E-4C12-8F5A-47A5914654EE}"/>
                  </a:ext>
                </a:extLst>
              </p:cNvPr>
              <p:cNvSpPr/>
              <p:nvPr/>
            </p:nvSpPr>
            <p:spPr>
              <a:xfrm>
                <a:off x="5898994" y="4549084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5DE15440-6CFD-4E2B-95F3-569910AA158A}"/>
                  </a:ext>
                </a:extLst>
              </p:cNvPr>
              <p:cNvSpPr/>
              <p:nvPr/>
            </p:nvSpPr>
            <p:spPr>
              <a:xfrm>
                <a:off x="5896532" y="4636993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43F82164-2B10-4206-8B78-2991858CC099}"/>
                  </a:ext>
                </a:extLst>
              </p:cNvPr>
              <p:cNvSpPr/>
              <p:nvPr/>
            </p:nvSpPr>
            <p:spPr>
              <a:xfrm>
                <a:off x="5896532" y="472504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0276D839-8882-4003-815C-83189C46FBD1}"/>
                </a:ext>
              </a:extLst>
            </p:cNvPr>
            <p:cNvGrpSpPr/>
            <p:nvPr/>
          </p:nvGrpSpPr>
          <p:grpSpPr>
            <a:xfrm>
              <a:off x="5898695" y="2260161"/>
              <a:ext cx="48181" cy="462108"/>
              <a:chOff x="5896532" y="4458402"/>
              <a:chExt cx="48181" cy="462108"/>
            </a:xfrm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F0196E3-4F5F-4C2D-A8F6-746B90B80713}"/>
                  </a:ext>
                </a:extLst>
              </p:cNvPr>
              <p:cNvSpPr/>
              <p:nvPr/>
            </p:nvSpPr>
            <p:spPr>
              <a:xfrm>
                <a:off x="5896533" y="4817640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E815C02-3E01-4C94-8EE9-1FB416BCCC75}"/>
                  </a:ext>
                </a:extLst>
              </p:cNvPr>
              <p:cNvSpPr/>
              <p:nvPr/>
            </p:nvSpPr>
            <p:spPr>
              <a:xfrm>
                <a:off x="5898994" y="445840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A8DBCDB7-4F5D-46C6-AA1D-A980F3DBEB76}"/>
                  </a:ext>
                </a:extLst>
              </p:cNvPr>
              <p:cNvSpPr/>
              <p:nvPr/>
            </p:nvSpPr>
            <p:spPr>
              <a:xfrm>
                <a:off x="5898994" y="4549084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3A62C890-123D-4088-82C5-202C094119A5}"/>
                  </a:ext>
                </a:extLst>
              </p:cNvPr>
              <p:cNvSpPr/>
              <p:nvPr/>
            </p:nvSpPr>
            <p:spPr>
              <a:xfrm>
                <a:off x="5896532" y="4636993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676F3DF3-B50A-453F-9911-F21F44B17021}"/>
                  </a:ext>
                </a:extLst>
              </p:cNvPr>
              <p:cNvSpPr/>
              <p:nvPr/>
            </p:nvSpPr>
            <p:spPr>
              <a:xfrm>
                <a:off x="5896532" y="4725042"/>
                <a:ext cx="45719" cy="10287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514A117C-1CF1-4A1B-9204-8645B64C79C3}"/>
                </a:ext>
              </a:extLst>
            </p:cNvPr>
            <p:cNvGrpSpPr/>
            <p:nvPr/>
          </p:nvGrpSpPr>
          <p:grpSpPr>
            <a:xfrm>
              <a:off x="5641074" y="5354930"/>
              <a:ext cx="565912" cy="657191"/>
              <a:chOff x="5641074" y="5354930"/>
              <a:chExt cx="565912" cy="657191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92AB0B8B-A941-49FB-9AFC-83A746C1AF49}"/>
                  </a:ext>
                </a:extLst>
              </p:cNvPr>
              <p:cNvSpPr/>
              <p:nvPr/>
            </p:nvSpPr>
            <p:spPr>
              <a:xfrm>
                <a:off x="5749047" y="5455961"/>
                <a:ext cx="346953" cy="556160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2A08A5A-17B2-4EFE-9888-EB0EF4A7EAAD}"/>
                  </a:ext>
                </a:extLst>
              </p:cNvPr>
              <p:cNvSpPr/>
              <p:nvPr/>
            </p:nvSpPr>
            <p:spPr>
              <a:xfrm>
                <a:off x="5641074" y="5602137"/>
                <a:ext cx="565912" cy="122258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296E5713-5C4C-4D02-9411-875DF5FF8E5F}"/>
                  </a:ext>
                </a:extLst>
              </p:cNvPr>
              <p:cNvSpPr/>
              <p:nvPr/>
            </p:nvSpPr>
            <p:spPr>
              <a:xfrm>
                <a:off x="5795950" y="5404262"/>
                <a:ext cx="247462" cy="118669"/>
              </a:xfrm>
              <a:prstGeom prst="round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DFB531CA-69A7-498F-BFD5-0C3F9FED45D3}"/>
                  </a:ext>
                </a:extLst>
              </p:cNvPr>
              <p:cNvSpPr/>
              <p:nvPr/>
            </p:nvSpPr>
            <p:spPr>
              <a:xfrm>
                <a:off x="5782107" y="5354930"/>
                <a:ext cx="274377" cy="635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D944E78-A5B3-41D4-B1A1-F8A2A8ECF362}"/>
                  </a:ext>
                </a:extLst>
              </p:cNvPr>
              <p:cNvSpPr/>
              <p:nvPr/>
            </p:nvSpPr>
            <p:spPr>
              <a:xfrm>
                <a:off x="5804961" y="5404263"/>
                <a:ext cx="228976" cy="92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0658FB7B-C507-4CDB-9D3E-EF66D01E29E2}"/>
                  </a:ext>
                </a:extLst>
              </p:cNvPr>
              <p:cNvSpPr/>
              <p:nvPr/>
            </p:nvSpPr>
            <p:spPr>
              <a:xfrm>
                <a:off x="5782107" y="5474990"/>
                <a:ext cx="274377" cy="809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7EFBCBE1-55E3-43F3-A135-D36D7B5E7FA4}"/>
              </a:ext>
            </a:extLst>
          </p:cNvPr>
          <p:cNvGrpSpPr/>
          <p:nvPr/>
        </p:nvGrpSpPr>
        <p:grpSpPr>
          <a:xfrm rot="3287703">
            <a:off x="3327483" y="633783"/>
            <a:ext cx="52950" cy="1198741"/>
            <a:chOff x="3867235" y="60602"/>
            <a:chExt cx="52950" cy="1198741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528060B-2354-4146-8D7A-A9FD277A0AF0}"/>
                </a:ext>
              </a:extLst>
            </p:cNvPr>
            <p:cNvSpPr/>
            <p:nvPr/>
          </p:nvSpPr>
          <p:spPr>
            <a:xfrm>
              <a:off x="3867236" y="512919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BE82DFC-0BFC-48CC-AA02-8E3C63B28D6E}"/>
                </a:ext>
              </a:extLst>
            </p:cNvPr>
            <p:cNvSpPr/>
            <p:nvPr/>
          </p:nvSpPr>
          <p:spPr>
            <a:xfrm>
              <a:off x="3867235" y="60602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97BD7D1-E4AF-4041-B38B-5EEEF40DC5E1}"/>
                </a:ext>
              </a:extLst>
            </p:cNvPr>
            <p:cNvSpPr/>
            <p:nvPr/>
          </p:nvSpPr>
          <p:spPr>
            <a:xfrm>
              <a:off x="3869697" y="153681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3C93E43-DD8E-4135-BF8F-64D130230264}"/>
                </a:ext>
              </a:extLst>
            </p:cNvPr>
            <p:cNvSpPr/>
            <p:nvPr/>
          </p:nvSpPr>
          <p:spPr>
            <a:xfrm>
              <a:off x="3869697" y="244363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10F4E91-8FFB-437E-85F6-1F326B09E959}"/>
                </a:ext>
              </a:extLst>
            </p:cNvPr>
            <p:cNvSpPr/>
            <p:nvPr/>
          </p:nvSpPr>
          <p:spPr>
            <a:xfrm>
              <a:off x="3867235" y="332272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C14D0EA7-2183-4ACA-B909-02EAF67544B3}"/>
                </a:ext>
              </a:extLst>
            </p:cNvPr>
            <p:cNvSpPr/>
            <p:nvPr/>
          </p:nvSpPr>
          <p:spPr>
            <a:xfrm>
              <a:off x="3867235" y="420321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02CB047-7A49-489F-8A7F-B6727E8BFD00}"/>
                </a:ext>
              </a:extLst>
            </p:cNvPr>
            <p:cNvSpPr/>
            <p:nvPr/>
          </p:nvSpPr>
          <p:spPr>
            <a:xfrm>
              <a:off x="3874466" y="1156473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5F69C12-76FF-41CB-9C3B-3CB959DF9835}"/>
                </a:ext>
              </a:extLst>
            </p:cNvPr>
            <p:cNvSpPr/>
            <p:nvPr/>
          </p:nvSpPr>
          <p:spPr>
            <a:xfrm>
              <a:off x="3867236" y="1064986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2B44064-B5AF-4913-BAAC-4AF89FE3B141}"/>
                </a:ext>
              </a:extLst>
            </p:cNvPr>
            <p:cNvSpPr/>
            <p:nvPr/>
          </p:nvSpPr>
          <p:spPr>
            <a:xfrm>
              <a:off x="3867235" y="612669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9CB5ECAA-B5FB-434D-96AC-DC2667DCE4AE}"/>
                </a:ext>
              </a:extLst>
            </p:cNvPr>
            <p:cNvSpPr/>
            <p:nvPr/>
          </p:nvSpPr>
          <p:spPr>
            <a:xfrm>
              <a:off x="3869697" y="705748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B1083958-EFD3-4138-A495-2B4DB0DCDBAB}"/>
                </a:ext>
              </a:extLst>
            </p:cNvPr>
            <p:cNvSpPr/>
            <p:nvPr/>
          </p:nvSpPr>
          <p:spPr>
            <a:xfrm>
              <a:off x="3869697" y="796430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3BDB18F-77A4-4E03-8E8A-90846D9CADAD}"/>
                </a:ext>
              </a:extLst>
            </p:cNvPr>
            <p:cNvSpPr/>
            <p:nvPr/>
          </p:nvSpPr>
          <p:spPr>
            <a:xfrm>
              <a:off x="3867235" y="884339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8135C362-01A3-43DD-AEE6-0B1ECD3AC275}"/>
                </a:ext>
              </a:extLst>
            </p:cNvPr>
            <p:cNvSpPr/>
            <p:nvPr/>
          </p:nvSpPr>
          <p:spPr>
            <a:xfrm>
              <a:off x="3867235" y="972388"/>
              <a:ext cx="45719" cy="1028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3733F71E-2445-4B03-8A76-F9EE3880BF69}"/>
              </a:ext>
            </a:extLst>
          </p:cNvPr>
          <p:cNvSpPr txBox="1"/>
          <p:nvPr/>
        </p:nvSpPr>
        <p:spPr>
          <a:xfrm>
            <a:off x="109052" y="869772"/>
            <a:ext cx="293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Ambient: </a:t>
            </a:r>
          </a:p>
          <a:p>
            <a:r>
              <a:rPr lang="en-US" dirty="0"/>
              <a:t>Date/time, GPS, </a:t>
            </a:r>
            <a:r>
              <a:rPr lang="en-US" dirty="0" err="1"/>
              <a:t>T</a:t>
            </a:r>
            <a:r>
              <a:rPr lang="en-US" baseline="-25000" dirty="0" err="1"/>
              <a:t>air</a:t>
            </a:r>
            <a:r>
              <a:rPr lang="en-US" dirty="0"/>
              <a:t>, Humidity</a:t>
            </a: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925C9D4A-5D4E-447F-AA09-B7A518ADF1F2}"/>
              </a:ext>
            </a:extLst>
          </p:cNvPr>
          <p:cNvGrpSpPr/>
          <p:nvPr/>
        </p:nvGrpSpPr>
        <p:grpSpPr>
          <a:xfrm>
            <a:off x="6321065" y="2112463"/>
            <a:ext cx="5231927" cy="1532051"/>
            <a:chOff x="6096000" y="735235"/>
            <a:chExt cx="5231927" cy="153205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1918867-5D88-4B12-88B4-36583CD5774F}"/>
                </a:ext>
              </a:extLst>
            </p:cNvPr>
            <p:cNvSpPr txBox="1"/>
            <p:nvPr/>
          </p:nvSpPr>
          <p:spPr>
            <a:xfrm>
              <a:off x="10753731" y="735235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0.5L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15ADD3F2-CDF0-427B-A656-D33EA6C243A3}"/>
                </a:ext>
              </a:extLst>
            </p:cNvPr>
            <p:cNvGrpSpPr/>
            <p:nvPr/>
          </p:nvGrpSpPr>
          <p:grpSpPr>
            <a:xfrm>
              <a:off x="6107501" y="1130064"/>
              <a:ext cx="565912" cy="657191"/>
              <a:chOff x="5641074" y="5354930"/>
              <a:chExt cx="565912" cy="657191"/>
            </a:xfrm>
          </p:grpSpPr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D39C47DE-9712-4CB5-97ED-D036139CB062}"/>
                  </a:ext>
                </a:extLst>
              </p:cNvPr>
              <p:cNvSpPr/>
              <p:nvPr/>
            </p:nvSpPr>
            <p:spPr>
              <a:xfrm>
                <a:off x="5749047" y="5455961"/>
                <a:ext cx="346953" cy="556160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E40EFA2D-0210-4F28-8FAB-7814A1B7A161}"/>
                  </a:ext>
                </a:extLst>
              </p:cNvPr>
              <p:cNvSpPr/>
              <p:nvPr/>
            </p:nvSpPr>
            <p:spPr>
              <a:xfrm>
                <a:off x="5641074" y="5602137"/>
                <a:ext cx="565912" cy="122258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: Rounded Corners 185">
                <a:extLst>
                  <a:ext uri="{FF2B5EF4-FFF2-40B4-BE49-F238E27FC236}">
                    <a16:creationId xmlns:a16="http://schemas.microsoft.com/office/drawing/2014/main" id="{34E8BC5F-9AEA-40D8-9CE2-2A6E68188469}"/>
                  </a:ext>
                </a:extLst>
              </p:cNvPr>
              <p:cNvSpPr/>
              <p:nvPr/>
            </p:nvSpPr>
            <p:spPr>
              <a:xfrm>
                <a:off x="5795950" y="5404262"/>
                <a:ext cx="247462" cy="118669"/>
              </a:xfrm>
              <a:prstGeom prst="round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AA881B9-ABBB-4AFB-8402-722605C02D1A}"/>
                  </a:ext>
                </a:extLst>
              </p:cNvPr>
              <p:cNvSpPr/>
              <p:nvPr/>
            </p:nvSpPr>
            <p:spPr>
              <a:xfrm>
                <a:off x="5782107" y="5354930"/>
                <a:ext cx="274377" cy="635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CAD0ADCF-302E-41A9-AB17-C9F7491C7086}"/>
                  </a:ext>
                </a:extLst>
              </p:cNvPr>
              <p:cNvSpPr/>
              <p:nvPr/>
            </p:nvSpPr>
            <p:spPr>
              <a:xfrm>
                <a:off x="5804961" y="5404263"/>
                <a:ext cx="228976" cy="92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Rectangle: Rounded Corners 188">
                <a:extLst>
                  <a:ext uri="{FF2B5EF4-FFF2-40B4-BE49-F238E27FC236}">
                    <a16:creationId xmlns:a16="http://schemas.microsoft.com/office/drawing/2014/main" id="{4B1E21CC-9E60-4670-898B-966F8E979835}"/>
                  </a:ext>
                </a:extLst>
              </p:cNvPr>
              <p:cNvSpPr/>
              <p:nvPr/>
            </p:nvSpPr>
            <p:spPr>
              <a:xfrm>
                <a:off x="5782107" y="5474990"/>
                <a:ext cx="274377" cy="809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4ED28FE2-8659-45F5-B8C6-C7CEB7AB6E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0316" y="948531"/>
              <a:ext cx="759266" cy="45881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79A34635-2D54-4596-B617-90FDCF8DD6A8}"/>
                </a:ext>
              </a:extLst>
            </p:cNvPr>
            <p:cNvCxnSpPr>
              <a:cxnSpLocks/>
            </p:cNvCxnSpPr>
            <p:nvPr/>
          </p:nvCxnSpPr>
          <p:spPr>
            <a:xfrm>
              <a:off x="6726927" y="1484587"/>
              <a:ext cx="752655" cy="43595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25F69DAF-3195-4CD9-900E-9B08BEA5A9D1}"/>
                </a:ext>
              </a:extLst>
            </p:cNvPr>
            <p:cNvSpPr txBox="1"/>
            <p:nvPr/>
          </p:nvSpPr>
          <p:spPr>
            <a:xfrm>
              <a:off x="6096000" y="1447984"/>
              <a:ext cx="600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 L</a:t>
              </a: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727AF6DF-4B2C-47C8-9480-8BB87A261F61}"/>
                </a:ext>
              </a:extLst>
            </p:cNvPr>
            <p:cNvSpPr txBox="1"/>
            <p:nvPr/>
          </p:nvSpPr>
          <p:spPr>
            <a:xfrm>
              <a:off x="7054303" y="762292"/>
              <a:ext cx="3873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T, pH, Salinity/SPC, DO, turbidity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45F5D3F3-33DC-4B38-83EE-4B5019E25B76}"/>
                </a:ext>
              </a:extLst>
            </p:cNvPr>
            <p:cNvSpPr txBox="1"/>
            <p:nvPr/>
          </p:nvSpPr>
          <p:spPr>
            <a:xfrm>
              <a:off x="7489436" y="1774070"/>
              <a:ext cx="3120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Univ. Miami Lab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E1416B7C-87E1-41A8-B08A-DEB94F265BC6}"/>
                </a:ext>
              </a:extLst>
            </p:cNvPr>
            <p:cNvSpPr txBox="1"/>
            <p:nvPr/>
          </p:nvSpPr>
          <p:spPr>
            <a:xfrm>
              <a:off x="9400376" y="1811954"/>
              <a:ext cx="600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 L</a:t>
              </a:r>
            </a:p>
          </p:txBody>
        </p:sp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16C18953-491E-4156-9F0B-BF00C00B9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8407" y="1670882"/>
              <a:ext cx="333127" cy="59640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7" name="Picture 266">
              <a:extLst>
                <a:ext uri="{FF2B5EF4-FFF2-40B4-BE49-F238E27FC236}">
                  <a16:creationId xmlns:a16="http://schemas.microsoft.com/office/drawing/2014/main" id="{241F8B99-26A8-47FA-B9DC-4F9641080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307" r="3374"/>
            <a:stretch/>
          </p:blipFill>
          <p:spPr>
            <a:xfrm>
              <a:off x="10491841" y="744731"/>
              <a:ext cx="377585" cy="369333"/>
            </a:xfrm>
            <a:prstGeom prst="rect">
              <a:avLst/>
            </a:prstGeom>
          </p:spPr>
        </p:pic>
      </p:grpSp>
      <p:sp>
        <p:nvSpPr>
          <p:cNvPr id="272" name="TextBox 271">
            <a:extLst>
              <a:ext uri="{FF2B5EF4-FFF2-40B4-BE49-F238E27FC236}">
                <a16:creationId xmlns:a16="http://schemas.microsoft.com/office/drawing/2014/main" id="{2CFF5484-8691-42D5-8D38-2148253C44BE}"/>
              </a:ext>
            </a:extLst>
          </p:cNvPr>
          <p:cNvSpPr txBox="1"/>
          <p:nvPr/>
        </p:nvSpPr>
        <p:spPr>
          <a:xfrm>
            <a:off x="6108241" y="1126745"/>
            <a:ext cx="282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Collect Samples Weekly</a:t>
            </a:r>
            <a:r>
              <a:rPr lang="en-US" dirty="0"/>
              <a:t> </a:t>
            </a:r>
          </a:p>
          <a:p>
            <a:r>
              <a:rPr lang="en-US" dirty="0"/>
              <a:t>Results available in 12 hours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A53D2B69-79CA-4AC8-8EDB-DBECB70B6703}"/>
              </a:ext>
            </a:extLst>
          </p:cNvPr>
          <p:cNvSpPr txBox="1"/>
          <p:nvPr/>
        </p:nvSpPr>
        <p:spPr>
          <a:xfrm>
            <a:off x="301583" y="7768"/>
            <a:ext cx="5178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SAMPLING at </a:t>
            </a:r>
            <a:r>
              <a:rPr lang="en-US" sz="4400" dirty="0" err="1"/>
              <a:t>UMiami</a:t>
            </a:r>
            <a:endParaRPr lang="en-US" sz="44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608FBF5-40BC-463D-80AE-9B851E658CD7}"/>
              </a:ext>
            </a:extLst>
          </p:cNvPr>
          <p:cNvSpPr txBox="1"/>
          <p:nvPr/>
        </p:nvSpPr>
        <p:spPr>
          <a:xfrm>
            <a:off x="2556453" y="4990048"/>
            <a:ext cx="60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L</a:t>
            </a:r>
          </a:p>
        </p:txBody>
      </p:sp>
    </p:spTree>
    <p:extLst>
      <p:ext uri="{BB962C8B-B14F-4D97-AF65-F5344CB8AC3E}">
        <p14:creationId xmlns:p14="http://schemas.microsoft.com/office/powerpoint/2010/main" val="421805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A27846A2-AB70-45BB-8B4F-DD4E07BB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104" r="4206" b="1"/>
          <a:stretch/>
        </p:blipFill>
        <p:spPr>
          <a:xfrm>
            <a:off x="113650" y="330635"/>
            <a:ext cx="11798300" cy="651276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C7EF1-8E2B-4549-85E6-2CC1F0633CE1}"/>
              </a:ext>
            </a:extLst>
          </p:cNvPr>
          <p:cNvSpPr txBox="1"/>
          <p:nvPr/>
        </p:nvSpPr>
        <p:spPr>
          <a:xfrm>
            <a:off x="4842083" y="263159"/>
            <a:ext cx="444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Sanitary Sewer System</a:t>
            </a: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EE7B5283-2E48-41B7-94F4-13BE83F57623}"/>
              </a:ext>
            </a:extLst>
          </p:cNvPr>
          <p:cNvSpPr/>
          <p:nvPr/>
        </p:nvSpPr>
        <p:spPr>
          <a:xfrm>
            <a:off x="1060704" y="4526280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2C2E3FD6-E52E-4BA2-8E18-E72F27CFEB56}"/>
              </a:ext>
            </a:extLst>
          </p:cNvPr>
          <p:cNvSpPr/>
          <p:nvPr/>
        </p:nvSpPr>
        <p:spPr>
          <a:xfrm>
            <a:off x="1135192" y="4190234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4FF8DA44-7054-4A77-821B-D79784DBA571}"/>
              </a:ext>
            </a:extLst>
          </p:cNvPr>
          <p:cNvSpPr/>
          <p:nvPr/>
        </p:nvSpPr>
        <p:spPr>
          <a:xfrm>
            <a:off x="1274455" y="4308406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9DD2669C-507A-4F85-8617-CC349B3D88C3}"/>
              </a:ext>
            </a:extLst>
          </p:cNvPr>
          <p:cNvSpPr/>
          <p:nvPr/>
        </p:nvSpPr>
        <p:spPr>
          <a:xfrm>
            <a:off x="1451229" y="3861337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1AFD1D69-BB87-4F30-B0E0-F8FB78E00EF0}"/>
              </a:ext>
            </a:extLst>
          </p:cNvPr>
          <p:cNvSpPr/>
          <p:nvPr/>
        </p:nvSpPr>
        <p:spPr>
          <a:xfrm>
            <a:off x="1580928" y="3952238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CE297FDE-D726-44DF-AFAA-C5AB25C79911}"/>
              </a:ext>
            </a:extLst>
          </p:cNvPr>
          <p:cNvSpPr/>
          <p:nvPr/>
        </p:nvSpPr>
        <p:spPr>
          <a:xfrm>
            <a:off x="2393696" y="4399846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5C382A09-C43E-43D4-8B38-B33A6FEBC5EF}"/>
              </a:ext>
            </a:extLst>
          </p:cNvPr>
          <p:cNvSpPr/>
          <p:nvPr/>
        </p:nvSpPr>
        <p:spPr>
          <a:xfrm>
            <a:off x="4521200" y="3730019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17983B78-865E-404B-8D6A-3C57D495B4D6}"/>
              </a:ext>
            </a:extLst>
          </p:cNvPr>
          <p:cNvSpPr/>
          <p:nvPr/>
        </p:nvSpPr>
        <p:spPr>
          <a:xfrm>
            <a:off x="5952453" y="4987835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573BFFB1-7869-4A3A-AAB6-DAEB14B4DA0D}"/>
              </a:ext>
            </a:extLst>
          </p:cNvPr>
          <p:cNvSpPr/>
          <p:nvPr/>
        </p:nvSpPr>
        <p:spPr>
          <a:xfrm>
            <a:off x="5365496" y="4709160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3677743A-303A-48B2-B4D9-AB41F4453483}"/>
              </a:ext>
            </a:extLst>
          </p:cNvPr>
          <p:cNvSpPr/>
          <p:nvPr/>
        </p:nvSpPr>
        <p:spPr>
          <a:xfrm>
            <a:off x="8915981" y="5842581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1A98A0E9-66EA-4004-89F8-B21948DD4BC8}"/>
              </a:ext>
            </a:extLst>
          </p:cNvPr>
          <p:cNvSpPr/>
          <p:nvPr/>
        </p:nvSpPr>
        <p:spPr>
          <a:xfrm>
            <a:off x="6691376" y="5620512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F72C8B0F-73D6-418F-9BCB-7C7F6B4EB622}"/>
              </a:ext>
            </a:extLst>
          </p:cNvPr>
          <p:cNvSpPr/>
          <p:nvPr/>
        </p:nvSpPr>
        <p:spPr>
          <a:xfrm>
            <a:off x="1811528" y="1903000"/>
            <a:ext cx="255016" cy="300703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DBB60-1247-4075-BEF9-5BE22874C93F}"/>
              </a:ext>
            </a:extLst>
          </p:cNvPr>
          <p:cNvSpPr txBox="1"/>
          <p:nvPr/>
        </p:nvSpPr>
        <p:spPr>
          <a:xfrm>
            <a:off x="2066544" y="1868685"/>
            <a:ext cx="167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Manhole covers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B599E56-EC32-42EF-B2C9-7A4EAE89E20B}"/>
              </a:ext>
            </a:extLst>
          </p:cNvPr>
          <p:cNvCxnSpPr>
            <a:cxnSpLocks/>
          </p:cNvCxnSpPr>
          <p:nvPr/>
        </p:nvCxnSpPr>
        <p:spPr>
          <a:xfrm>
            <a:off x="4842083" y="3912899"/>
            <a:ext cx="218867" cy="24635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4DFA4A87-BF13-4999-9A44-CB624CF60BCE}"/>
              </a:ext>
            </a:extLst>
          </p:cNvPr>
          <p:cNvSpPr/>
          <p:nvPr/>
        </p:nvSpPr>
        <p:spPr>
          <a:xfrm>
            <a:off x="5060950" y="3613662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9EE14D74-7D08-4391-82AE-FC48AEFBC44E}"/>
              </a:ext>
            </a:extLst>
          </p:cNvPr>
          <p:cNvSpPr/>
          <p:nvPr/>
        </p:nvSpPr>
        <p:spPr>
          <a:xfrm>
            <a:off x="5023866" y="4661535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D140ED-91CE-4256-8E4C-BA481DFD41A5}"/>
              </a:ext>
            </a:extLst>
          </p:cNvPr>
          <p:cNvCxnSpPr>
            <a:cxnSpLocks/>
          </p:cNvCxnSpPr>
          <p:nvPr/>
        </p:nvCxnSpPr>
        <p:spPr>
          <a:xfrm>
            <a:off x="5319374" y="4617720"/>
            <a:ext cx="82994" cy="135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1DB55A3-6191-4EFC-8D8D-ED8671F8F6B1}"/>
              </a:ext>
            </a:extLst>
          </p:cNvPr>
          <p:cNvCxnSpPr>
            <a:cxnSpLocks/>
          </p:cNvCxnSpPr>
          <p:nvPr/>
        </p:nvCxnSpPr>
        <p:spPr>
          <a:xfrm flipH="1" flipV="1">
            <a:off x="4656582" y="3861337"/>
            <a:ext cx="185501" cy="5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43F4747-F784-4CF9-8947-0847245068B7}"/>
              </a:ext>
            </a:extLst>
          </p:cNvPr>
          <p:cNvCxnSpPr>
            <a:cxnSpLocks/>
          </p:cNvCxnSpPr>
          <p:nvPr/>
        </p:nvCxnSpPr>
        <p:spPr>
          <a:xfrm>
            <a:off x="5170170" y="3759676"/>
            <a:ext cx="37084" cy="1016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48D0016-3DB2-45BB-80B6-3867CBE298E7}"/>
              </a:ext>
            </a:extLst>
          </p:cNvPr>
          <p:cNvSpPr/>
          <p:nvPr/>
        </p:nvSpPr>
        <p:spPr>
          <a:xfrm>
            <a:off x="6171442" y="5296117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0118A9-4653-492B-9C28-6D040C08A665}"/>
              </a:ext>
            </a:extLst>
          </p:cNvPr>
          <p:cNvSpPr/>
          <p:nvPr/>
        </p:nvSpPr>
        <p:spPr>
          <a:xfrm>
            <a:off x="5030760" y="5847909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0CC6A-6EBD-4A76-B45E-B75F40168C35}"/>
              </a:ext>
            </a:extLst>
          </p:cNvPr>
          <p:cNvSpPr txBox="1"/>
          <p:nvPr/>
        </p:nvSpPr>
        <p:spPr>
          <a:xfrm>
            <a:off x="8896950" y="5491973"/>
            <a:ext cx="79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AB37-0940-4B69-B85C-DE016271C695}"/>
              </a:ext>
            </a:extLst>
          </p:cNvPr>
          <p:cNvSpPr txBox="1"/>
          <p:nvPr/>
        </p:nvSpPr>
        <p:spPr>
          <a:xfrm>
            <a:off x="7606845" y="6092952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WG0P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7F114FE-3B88-48C4-9CB8-32D0CE3B6D8F}"/>
              </a:ext>
            </a:extLst>
          </p:cNvPr>
          <p:cNvSpPr/>
          <p:nvPr/>
        </p:nvSpPr>
        <p:spPr>
          <a:xfrm>
            <a:off x="8104165" y="5830054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F7CB311-379E-4728-9E39-40A1916333D6}"/>
              </a:ext>
            </a:extLst>
          </p:cNvPr>
          <p:cNvSpPr/>
          <p:nvPr/>
        </p:nvSpPr>
        <p:spPr>
          <a:xfrm>
            <a:off x="6646495" y="5607583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97558F2-CD61-4E22-BAB2-9444103B0652}"/>
              </a:ext>
            </a:extLst>
          </p:cNvPr>
          <p:cNvSpPr/>
          <p:nvPr/>
        </p:nvSpPr>
        <p:spPr>
          <a:xfrm>
            <a:off x="6507687" y="5827106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8D795E-CB1D-4FF0-B8FE-0EE1E81CE6EF}"/>
              </a:ext>
            </a:extLst>
          </p:cNvPr>
          <p:cNvSpPr txBox="1"/>
          <p:nvPr/>
        </p:nvSpPr>
        <p:spPr>
          <a:xfrm>
            <a:off x="6235836" y="6069342"/>
            <a:ext cx="77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637173-8114-410C-8C63-365EE51757CA}"/>
              </a:ext>
            </a:extLst>
          </p:cNvPr>
          <p:cNvSpPr txBox="1"/>
          <p:nvPr/>
        </p:nvSpPr>
        <p:spPr>
          <a:xfrm>
            <a:off x="4738447" y="5964266"/>
            <a:ext cx="77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0E9A18-93CB-42DB-9BD9-6C1E1FA163D0}"/>
              </a:ext>
            </a:extLst>
          </p:cNvPr>
          <p:cNvSpPr txBox="1"/>
          <p:nvPr/>
        </p:nvSpPr>
        <p:spPr>
          <a:xfrm>
            <a:off x="6542276" y="5296900"/>
            <a:ext cx="75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EA6D5F9-3A5B-426B-9A38-06E692CBC7B7}"/>
              </a:ext>
            </a:extLst>
          </p:cNvPr>
          <p:cNvSpPr/>
          <p:nvPr/>
        </p:nvSpPr>
        <p:spPr>
          <a:xfrm>
            <a:off x="5339052" y="4682745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E912AB-6764-4DAA-83C8-2700194A3A17}"/>
              </a:ext>
            </a:extLst>
          </p:cNvPr>
          <p:cNvSpPr txBox="1"/>
          <p:nvPr/>
        </p:nvSpPr>
        <p:spPr>
          <a:xfrm>
            <a:off x="5424039" y="4370555"/>
            <a:ext cx="989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WG0Hm</a:t>
            </a:r>
          </a:p>
          <a:p>
            <a:r>
              <a:rPr lang="en-US" b="1" dirty="0"/>
              <a:t>WG0Hp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079A52-0309-474F-BAF8-8E19F72A7262}"/>
              </a:ext>
            </a:extLst>
          </p:cNvPr>
          <p:cNvSpPr/>
          <p:nvPr/>
        </p:nvSpPr>
        <p:spPr>
          <a:xfrm>
            <a:off x="4997527" y="3587017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B00CCB-382A-4768-A6A8-4D9BE7693928}"/>
              </a:ext>
            </a:extLst>
          </p:cNvPr>
          <p:cNvSpPr txBox="1"/>
          <p:nvPr/>
        </p:nvSpPr>
        <p:spPr>
          <a:xfrm>
            <a:off x="4561038" y="3258765"/>
            <a:ext cx="86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A329DA-4537-4EAB-80FC-8B78DC5C66E3}"/>
              </a:ext>
            </a:extLst>
          </p:cNvPr>
          <p:cNvSpPr txBox="1"/>
          <p:nvPr/>
        </p:nvSpPr>
        <p:spPr>
          <a:xfrm>
            <a:off x="3722564" y="3521939"/>
            <a:ext cx="78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WG0R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8A236FF-6AED-42C7-8C69-97EA0964EA57}"/>
              </a:ext>
            </a:extLst>
          </p:cNvPr>
          <p:cNvSpPr/>
          <p:nvPr/>
        </p:nvSpPr>
        <p:spPr>
          <a:xfrm>
            <a:off x="4476319" y="3673346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FAE96C2-DCB3-4536-AE1A-91E9DB9A6606}"/>
              </a:ext>
            </a:extLst>
          </p:cNvPr>
          <p:cNvSpPr/>
          <p:nvPr/>
        </p:nvSpPr>
        <p:spPr>
          <a:xfrm>
            <a:off x="4579269" y="4235954"/>
            <a:ext cx="236065" cy="274320"/>
          </a:xfrm>
          <a:prstGeom prst="ellipse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60BA60B-23F9-4501-8C32-EF9E4A4C7458}"/>
              </a:ext>
            </a:extLst>
          </p:cNvPr>
          <p:cNvSpPr txBox="1"/>
          <p:nvPr/>
        </p:nvSpPr>
        <p:spPr>
          <a:xfrm>
            <a:off x="4065507" y="4456271"/>
            <a:ext cx="76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WG0S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4094950-2FD7-46B4-BEF3-8E566C6778B5}"/>
              </a:ext>
            </a:extLst>
          </p:cNvPr>
          <p:cNvSpPr/>
          <p:nvPr/>
        </p:nvSpPr>
        <p:spPr>
          <a:xfrm>
            <a:off x="911500" y="4663440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CB5AF78-56CE-4278-8E83-57B00CE63A56}"/>
              </a:ext>
            </a:extLst>
          </p:cNvPr>
          <p:cNvSpPr txBox="1"/>
          <p:nvPr/>
        </p:nvSpPr>
        <p:spPr>
          <a:xfrm>
            <a:off x="1073750" y="4700405"/>
            <a:ext cx="79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WG0V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30F4913-70D6-42A6-A273-7EEADDE1364C}"/>
              </a:ext>
            </a:extLst>
          </p:cNvPr>
          <p:cNvSpPr/>
          <p:nvPr/>
        </p:nvSpPr>
        <p:spPr>
          <a:xfrm>
            <a:off x="1233979" y="5361382"/>
            <a:ext cx="236065" cy="274320"/>
          </a:xfrm>
          <a:prstGeom prst="ellipse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09221D-F68C-4AF5-9599-78257BFEDA6C}"/>
              </a:ext>
            </a:extLst>
          </p:cNvPr>
          <p:cNvSpPr txBox="1"/>
          <p:nvPr/>
        </p:nvSpPr>
        <p:spPr>
          <a:xfrm>
            <a:off x="1451229" y="5265692"/>
            <a:ext cx="79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WG0U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685017-42B5-4F0F-BF78-A5134071B6F6}"/>
              </a:ext>
            </a:extLst>
          </p:cNvPr>
          <p:cNvSpPr/>
          <p:nvPr/>
        </p:nvSpPr>
        <p:spPr>
          <a:xfrm>
            <a:off x="5878032" y="4939500"/>
            <a:ext cx="236065" cy="2743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0EEE6E-14C2-49FF-9B73-3D9F5FD6B3AB}"/>
              </a:ext>
            </a:extLst>
          </p:cNvPr>
          <p:cNvSpPr txBox="1"/>
          <p:nvPr/>
        </p:nvSpPr>
        <p:spPr>
          <a:xfrm>
            <a:off x="6368835" y="5019847"/>
            <a:ext cx="76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trike="sngStrike" dirty="0"/>
              <a:t>WG0E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E60CB2-7C85-4932-9B45-3014AB2FE2CC}"/>
              </a:ext>
            </a:extLst>
          </p:cNvPr>
          <p:cNvSpPr txBox="1"/>
          <p:nvPr/>
        </p:nvSpPr>
        <p:spPr>
          <a:xfrm>
            <a:off x="6059171" y="4803741"/>
            <a:ext cx="80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WG0N</a:t>
            </a:r>
          </a:p>
        </p:txBody>
      </p:sp>
      <p:sp>
        <p:nvSpPr>
          <p:cNvPr id="68" name="Multiplication Sign 67">
            <a:extLst>
              <a:ext uri="{FF2B5EF4-FFF2-40B4-BE49-F238E27FC236}">
                <a16:creationId xmlns:a16="http://schemas.microsoft.com/office/drawing/2014/main" id="{DC5D297E-4AAB-4DBB-8109-835F35863664}"/>
              </a:ext>
            </a:extLst>
          </p:cNvPr>
          <p:cNvSpPr/>
          <p:nvPr/>
        </p:nvSpPr>
        <p:spPr>
          <a:xfrm>
            <a:off x="8163125" y="5880303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ultiplication Sign 68">
            <a:extLst>
              <a:ext uri="{FF2B5EF4-FFF2-40B4-BE49-F238E27FC236}">
                <a16:creationId xmlns:a16="http://schemas.microsoft.com/office/drawing/2014/main" id="{65B34ADE-1116-43F6-B91C-DE75D84EB83D}"/>
              </a:ext>
            </a:extLst>
          </p:cNvPr>
          <p:cNvSpPr/>
          <p:nvPr/>
        </p:nvSpPr>
        <p:spPr>
          <a:xfrm>
            <a:off x="6214582" y="5336017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ultiplication Sign 69">
            <a:extLst>
              <a:ext uri="{FF2B5EF4-FFF2-40B4-BE49-F238E27FC236}">
                <a16:creationId xmlns:a16="http://schemas.microsoft.com/office/drawing/2014/main" id="{9DD5DD70-A83D-4327-9674-AD8A5B19023C}"/>
              </a:ext>
            </a:extLst>
          </p:cNvPr>
          <p:cNvSpPr/>
          <p:nvPr/>
        </p:nvSpPr>
        <p:spPr>
          <a:xfrm>
            <a:off x="6552039" y="5869417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ultiplication Sign 70">
            <a:extLst>
              <a:ext uri="{FF2B5EF4-FFF2-40B4-BE49-F238E27FC236}">
                <a16:creationId xmlns:a16="http://schemas.microsoft.com/office/drawing/2014/main" id="{93FE6800-F11F-4B47-8CB1-CF5126DB64C9}"/>
              </a:ext>
            </a:extLst>
          </p:cNvPr>
          <p:cNvSpPr/>
          <p:nvPr/>
        </p:nvSpPr>
        <p:spPr>
          <a:xfrm>
            <a:off x="5038925" y="5902074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A05A955-51DE-493C-9D52-85B236E3F572}"/>
              </a:ext>
            </a:extLst>
          </p:cNvPr>
          <p:cNvSpPr/>
          <p:nvPr/>
        </p:nvSpPr>
        <p:spPr>
          <a:xfrm>
            <a:off x="8871100" y="5785975"/>
            <a:ext cx="236065" cy="274320"/>
          </a:xfrm>
          <a:prstGeom prst="ellipse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ultiplication Sign 72">
            <a:extLst>
              <a:ext uri="{FF2B5EF4-FFF2-40B4-BE49-F238E27FC236}">
                <a16:creationId xmlns:a16="http://schemas.microsoft.com/office/drawing/2014/main" id="{5B09058C-43AF-449A-8EA8-22F21410AFEE}"/>
              </a:ext>
            </a:extLst>
          </p:cNvPr>
          <p:cNvSpPr/>
          <p:nvPr/>
        </p:nvSpPr>
        <p:spPr>
          <a:xfrm>
            <a:off x="6279896" y="5042103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60546D3C-84C7-4B56-A92D-59E0825C2A8B}"/>
              </a:ext>
            </a:extLst>
          </p:cNvPr>
          <p:cNvSpPr/>
          <p:nvPr/>
        </p:nvSpPr>
        <p:spPr>
          <a:xfrm>
            <a:off x="969701" y="4738946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7658ACD-6644-4706-81CB-A17A9F31D616}"/>
              </a:ext>
            </a:extLst>
          </p:cNvPr>
          <p:cNvSpPr txBox="1"/>
          <p:nvPr/>
        </p:nvSpPr>
        <p:spPr>
          <a:xfrm>
            <a:off x="5825842" y="5513478"/>
            <a:ext cx="78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trike="sngStrike" dirty="0"/>
              <a:t>WG0K</a:t>
            </a:r>
          </a:p>
        </p:txBody>
      </p:sp>
    </p:spTree>
    <p:extLst>
      <p:ext uri="{BB962C8B-B14F-4D97-AF65-F5344CB8AC3E}">
        <p14:creationId xmlns:p14="http://schemas.microsoft.com/office/powerpoint/2010/main" val="3082718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34EA-D087-4459-B047-4EA72176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74" y="-59157"/>
            <a:ext cx="10515600" cy="1325563"/>
          </a:xfrm>
        </p:spPr>
        <p:txBody>
          <a:bodyPr/>
          <a:lstStyle/>
          <a:p>
            <a:r>
              <a:rPr lang="en-US" dirty="0"/>
              <a:t>Sampling</a:t>
            </a:r>
          </a:p>
        </p:txBody>
      </p:sp>
      <p:pic>
        <p:nvPicPr>
          <p:cNvPr id="5" name="Picture 4" descr="A picture containing sitting, building, table, food&#10;&#10;Description automatically generated">
            <a:extLst>
              <a:ext uri="{FF2B5EF4-FFF2-40B4-BE49-F238E27FC236}">
                <a16:creationId xmlns:a16="http://schemas.microsoft.com/office/drawing/2014/main" id="{DE2D99DF-3868-441E-BE8A-28944E37C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8762" y="1603172"/>
            <a:ext cx="4985388" cy="5015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F0317-8334-4934-98D6-3CF45488C234}"/>
              </a:ext>
            </a:extLst>
          </p:cNvPr>
          <p:cNvSpPr txBox="1"/>
          <p:nvPr/>
        </p:nvSpPr>
        <p:spPr>
          <a:xfrm>
            <a:off x="2317315" y="1895035"/>
            <a:ext cx="1630511" cy="3693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Bottle on Chain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E8A231-8BD8-4085-9A67-63FE1EE8A436}"/>
              </a:ext>
            </a:extLst>
          </p:cNvPr>
          <p:cNvGrpSpPr/>
          <p:nvPr/>
        </p:nvGrpSpPr>
        <p:grpSpPr>
          <a:xfrm>
            <a:off x="5848872" y="170253"/>
            <a:ext cx="5787806" cy="6413277"/>
            <a:chOff x="5773716" y="170253"/>
            <a:chExt cx="5787806" cy="6413277"/>
          </a:xfrm>
        </p:grpSpPr>
        <p:pic>
          <p:nvPicPr>
            <p:cNvPr id="13" name="Picture 12" descr="A picture containing table, sitting, holding, little&#10;&#10;Description automatically generated">
              <a:extLst>
                <a:ext uri="{FF2B5EF4-FFF2-40B4-BE49-F238E27FC236}">
                  <a16:creationId xmlns:a16="http://schemas.microsoft.com/office/drawing/2014/main" id="{AECB8DEA-8669-4593-A6E5-32A30F5DB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460980" y="482989"/>
              <a:ext cx="6413277" cy="57878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F02A05-D324-4878-A2D0-575B07AF8AAE}"/>
                </a:ext>
              </a:extLst>
            </p:cNvPr>
            <p:cNvSpPr txBox="1"/>
            <p:nvPr/>
          </p:nvSpPr>
          <p:spPr>
            <a:xfrm>
              <a:off x="9168451" y="3926079"/>
              <a:ext cx="2273443" cy="369332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 Containers in Bucket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0CC53AA-0FAC-4C32-9C14-51AD9DAD9B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45408" y="3580716"/>
              <a:ext cx="612992" cy="3453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1285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lding, sitting, toy, small&#10;&#10;Description automatically generated">
            <a:extLst>
              <a:ext uri="{FF2B5EF4-FFF2-40B4-BE49-F238E27FC236}">
                <a16:creationId xmlns:a16="http://schemas.microsoft.com/office/drawing/2014/main" id="{566340DC-5152-4B4F-A8E7-496F4CB3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24778" y="147002"/>
            <a:ext cx="3344657" cy="38738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C11863-C6C1-42FA-A226-AA9298F5428C}"/>
              </a:ext>
            </a:extLst>
          </p:cNvPr>
          <p:cNvGrpSpPr/>
          <p:nvPr/>
        </p:nvGrpSpPr>
        <p:grpSpPr>
          <a:xfrm>
            <a:off x="1226845" y="4417579"/>
            <a:ext cx="7307025" cy="1855052"/>
            <a:chOff x="6094891" y="520945"/>
            <a:chExt cx="7307025" cy="18550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E5B42C-20EB-4EF1-B782-E6280A9892B4}"/>
                </a:ext>
              </a:extLst>
            </p:cNvPr>
            <p:cNvSpPr txBox="1"/>
            <p:nvPr/>
          </p:nvSpPr>
          <p:spPr>
            <a:xfrm>
              <a:off x="10233976" y="1160168"/>
              <a:ext cx="831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0.5L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160474-6950-401F-9BC7-BAFE56CA1D4E}"/>
                </a:ext>
              </a:extLst>
            </p:cNvPr>
            <p:cNvSpPr txBox="1"/>
            <p:nvPr/>
          </p:nvSpPr>
          <p:spPr>
            <a:xfrm>
              <a:off x="12609711" y="520945"/>
              <a:ext cx="7922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0.5L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8A2059-792C-4DEA-8D67-AE88CB086DB2}"/>
                </a:ext>
              </a:extLst>
            </p:cNvPr>
            <p:cNvGrpSpPr/>
            <p:nvPr/>
          </p:nvGrpSpPr>
          <p:grpSpPr>
            <a:xfrm>
              <a:off x="6107501" y="1130064"/>
              <a:ext cx="565912" cy="657191"/>
              <a:chOff x="5641074" y="5354930"/>
              <a:chExt cx="565912" cy="657191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E9234E75-D9F6-4DE4-92C9-0F692DD03847}"/>
                  </a:ext>
                </a:extLst>
              </p:cNvPr>
              <p:cNvSpPr/>
              <p:nvPr/>
            </p:nvSpPr>
            <p:spPr>
              <a:xfrm>
                <a:off x="5749047" y="5455961"/>
                <a:ext cx="346953" cy="556160"/>
              </a:xfrm>
              <a:prstGeom prst="round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43F05FB-484D-49DA-ABF4-AC5D966112F9}"/>
                  </a:ext>
                </a:extLst>
              </p:cNvPr>
              <p:cNvSpPr/>
              <p:nvPr/>
            </p:nvSpPr>
            <p:spPr>
              <a:xfrm>
                <a:off x="5641074" y="5602137"/>
                <a:ext cx="565912" cy="122258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B083959-C49D-4FF4-B5D9-B4A840D6171D}"/>
                  </a:ext>
                </a:extLst>
              </p:cNvPr>
              <p:cNvSpPr/>
              <p:nvPr/>
            </p:nvSpPr>
            <p:spPr>
              <a:xfrm>
                <a:off x="5795950" y="5404262"/>
                <a:ext cx="247462" cy="118669"/>
              </a:xfrm>
              <a:prstGeom prst="round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F1B38C0-038B-48A8-8B51-764E50DF1C5C}"/>
                  </a:ext>
                </a:extLst>
              </p:cNvPr>
              <p:cNvSpPr/>
              <p:nvPr/>
            </p:nvSpPr>
            <p:spPr>
              <a:xfrm>
                <a:off x="5782107" y="5354930"/>
                <a:ext cx="274377" cy="635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C8C6F6-55B6-496D-93F4-C034B0615BA2}"/>
                  </a:ext>
                </a:extLst>
              </p:cNvPr>
              <p:cNvSpPr/>
              <p:nvPr/>
            </p:nvSpPr>
            <p:spPr>
              <a:xfrm>
                <a:off x="5804961" y="5404263"/>
                <a:ext cx="228976" cy="92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742BA725-A882-476B-8496-3C6A8AF2FC3B}"/>
                  </a:ext>
                </a:extLst>
              </p:cNvPr>
              <p:cNvSpPr/>
              <p:nvPr/>
            </p:nvSpPr>
            <p:spPr>
              <a:xfrm>
                <a:off x="5782107" y="5474990"/>
                <a:ext cx="274377" cy="809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9BDD17F-9F49-4DE3-B6D5-B912E3DEE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0316" y="948531"/>
              <a:ext cx="759266" cy="45881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7469203-12FB-4AF4-A93F-7D610583A1E8}"/>
                </a:ext>
              </a:extLst>
            </p:cNvPr>
            <p:cNvCxnSpPr>
              <a:cxnSpLocks/>
            </p:cNvCxnSpPr>
            <p:nvPr/>
          </p:nvCxnSpPr>
          <p:spPr>
            <a:xfrm>
              <a:off x="6723426" y="1449467"/>
              <a:ext cx="804794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D4C462B-F676-4705-B547-6F1D08AEAB50}"/>
                </a:ext>
              </a:extLst>
            </p:cNvPr>
            <p:cNvCxnSpPr>
              <a:cxnSpLocks/>
            </p:cNvCxnSpPr>
            <p:nvPr/>
          </p:nvCxnSpPr>
          <p:spPr>
            <a:xfrm>
              <a:off x="6726927" y="1484587"/>
              <a:ext cx="752655" cy="43595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6E7391-BD18-46E5-82B0-775A1ACD200F}"/>
                </a:ext>
              </a:extLst>
            </p:cNvPr>
            <p:cNvSpPr txBox="1"/>
            <p:nvPr/>
          </p:nvSpPr>
          <p:spPr>
            <a:xfrm>
              <a:off x="6094891" y="1739173"/>
              <a:ext cx="600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 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5C88EC-BACE-4489-840E-2048E3D1D8A2}"/>
                </a:ext>
              </a:extLst>
            </p:cNvPr>
            <p:cNvSpPr txBox="1"/>
            <p:nvPr/>
          </p:nvSpPr>
          <p:spPr>
            <a:xfrm>
              <a:off x="7099949" y="550686"/>
              <a:ext cx="5640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T, pH, Salinity/SPC, DO, turbidity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4F771-0AB7-4F95-8688-2394FF633CA9}"/>
                </a:ext>
              </a:extLst>
            </p:cNvPr>
            <p:cNvSpPr txBox="1"/>
            <p:nvPr/>
          </p:nvSpPr>
          <p:spPr>
            <a:xfrm>
              <a:off x="7515193" y="1145732"/>
              <a:ext cx="25626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trike="sngStrike" dirty="0"/>
                <a:t>Commercial Lab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1A7501-809E-4767-B16C-7616DEC2346A}"/>
                </a:ext>
              </a:extLst>
            </p:cNvPr>
            <p:cNvSpPr txBox="1"/>
            <p:nvPr/>
          </p:nvSpPr>
          <p:spPr>
            <a:xfrm>
              <a:off x="7458951" y="1677724"/>
              <a:ext cx="3120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Univ. Miami Lab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5F384B-950A-41F3-9C99-19084F00BFB9}"/>
                </a:ext>
              </a:extLst>
            </p:cNvPr>
            <p:cNvSpPr txBox="1"/>
            <p:nvPr/>
          </p:nvSpPr>
          <p:spPr>
            <a:xfrm>
              <a:off x="10229073" y="1852777"/>
              <a:ext cx="600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 L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4E55C3-04FA-4681-9984-9FB085F6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8707" y="1146915"/>
              <a:ext cx="223678" cy="4004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FF0FD0-5DDF-4E9D-89E1-229770CE3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8759" y="1769438"/>
              <a:ext cx="333127" cy="59640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1CEC1D-44E4-4BF7-85C6-6F053AC5E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307" r="3374"/>
            <a:stretch/>
          </p:blipFill>
          <p:spPr>
            <a:xfrm>
              <a:off x="12316482" y="602356"/>
              <a:ext cx="377585" cy="369333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F964BEA-1548-4BD8-8F3D-D7972CC60074}"/>
              </a:ext>
            </a:extLst>
          </p:cNvPr>
          <p:cNvCxnSpPr>
            <a:cxnSpLocks/>
          </p:cNvCxnSpPr>
          <p:nvPr/>
        </p:nvCxnSpPr>
        <p:spPr>
          <a:xfrm flipV="1">
            <a:off x="5998499" y="5688232"/>
            <a:ext cx="759031" cy="2954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5F94EB-9E9C-4A70-B4FA-251C76A3CD94}"/>
              </a:ext>
            </a:extLst>
          </p:cNvPr>
          <p:cNvCxnSpPr>
            <a:cxnSpLocks/>
          </p:cNvCxnSpPr>
          <p:nvPr/>
        </p:nvCxnSpPr>
        <p:spPr>
          <a:xfrm>
            <a:off x="6001609" y="6025828"/>
            <a:ext cx="80479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3086F00-BCF3-4504-9F36-A0F719AC19CB}"/>
              </a:ext>
            </a:extLst>
          </p:cNvPr>
          <p:cNvSpPr txBox="1"/>
          <p:nvPr/>
        </p:nvSpPr>
        <p:spPr>
          <a:xfrm>
            <a:off x="6762461" y="5481406"/>
            <a:ext cx="236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Fecal Indicator bacteria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C7DD6D-30F5-46BF-9AA3-D58C52282E7B}"/>
              </a:ext>
            </a:extLst>
          </p:cNvPr>
          <p:cNvSpPr txBox="1"/>
          <p:nvPr/>
        </p:nvSpPr>
        <p:spPr>
          <a:xfrm>
            <a:off x="6821188" y="5841162"/>
            <a:ext cx="207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concentration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C79937-4C44-4756-9124-416D64220953}"/>
              </a:ext>
            </a:extLst>
          </p:cNvPr>
          <p:cNvSpPr txBox="1"/>
          <p:nvPr/>
        </p:nvSpPr>
        <p:spPr>
          <a:xfrm>
            <a:off x="5361028" y="1366184"/>
            <a:ext cx="60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 L</a:t>
            </a:r>
          </a:p>
        </p:txBody>
      </p:sp>
      <p:pic>
        <p:nvPicPr>
          <p:cNvPr id="37" name="Picture 36" descr="A picture containing building, sitting, hat, pair&#10;&#10;Description automatically generated">
            <a:extLst>
              <a:ext uri="{FF2B5EF4-FFF2-40B4-BE49-F238E27FC236}">
                <a16:creationId xmlns:a16="http://schemas.microsoft.com/office/drawing/2014/main" id="{83C3577C-6595-4B2E-9CC5-2684DC4083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7363" y="463867"/>
            <a:ext cx="3345029" cy="3266320"/>
          </a:xfrm>
          <a:prstGeom prst="rect">
            <a:avLst/>
          </a:prstGeom>
        </p:spPr>
      </p:pic>
      <p:pic>
        <p:nvPicPr>
          <p:cNvPr id="34" name="Picture 33" descr="A picture containing holding, sitting, toy, small&#10;&#10;Description automatically generated">
            <a:extLst>
              <a:ext uri="{FF2B5EF4-FFF2-40B4-BE49-F238E27FC236}">
                <a16:creationId xmlns:a16="http://schemas.microsoft.com/office/drawing/2014/main" id="{EEC2BE07-A47C-4500-A4A2-52341E944A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41826" y="160275"/>
            <a:ext cx="3344657" cy="38738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24D1B65-4564-46C2-98E3-DB21FB2010DF}"/>
              </a:ext>
            </a:extLst>
          </p:cNvPr>
          <p:cNvSpPr txBox="1"/>
          <p:nvPr/>
        </p:nvSpPr>
        <p:spPr>
          <a:xfrm>
            <a:off x="8993576" y="1416288"/>
            <a:ext cx="60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 L</a:t>
            </a:r>
          </a:p>
        </p:txBody>
      </p:sp>
      <p:pic>
        <p:nvPicPr>
          <p:cNvPr id="36" name="Picture 35" descr="A picture containing building, sitting, hat, pair&#10;&#10;Description automatically generated">
            <a:extLst>
              <a:ext uri="{FF2B5EF4-FFF2-40B4-BE49-F238E27FC236}">
                <a16:creationId xmlns:a16="http://schemas.microsoft.com/office/drawing/2014/main" id="{F57C3B6F-3B95-4981-B437-7F346B3EC6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2852" y="450362"/>
            <a:ext cx="3345029" cy="3266320"/>
          </a:xfrm>
          <a:prstGeom prst="rect">
            <a:avLst/>
          </a:prstGeom>
        </p:spPr>
      </p:pic>
      <p:pic>
        <p:nvPicPr>
          <p:cNvPr id="38" name="Picture 37" descr="A picture containing ground, outdoor, orange&#10;&#10;Description automatically generated">
            <a:extLst>
              <a:ext uri="{FF2B5EF4-FFF2-40B4-BE49-F238E27FC236}">
                <a16:creationId xmlns:a16="http://schemas.microsoft.com/office/drawing/2014/main" id="{E7A60298-9515-4884-B3AE-F8BFF05F1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16" y="424063"/>
            <a:ext cx="4037556" cy="33055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2264B9D-9BD7-494C-9C60-E65A67978021}"/>
              </a:ext>
            </a:extLst>
          </p:cNvPr>
          <p:cNvSpPr txBox="1"/>
          <p:nvPr/>
        </p:nvSpPr>
        <p:spPr>
          <a:xfrm>
            <a:off x="4844529" y="208352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 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97AD93-DC0D-4F44-9E15-16B76718DD46}"/>
              </a:ext>
            </a:extLst>
          </p:cNvPr>
          <p:cNvSpPr txBox="1"/>
          <p:nvPr/>
        </p:nvSpPr>
        <p:spPr>
          <a:xfrm>
            <a:off x="6197106" y="1130245"/>
            <a:ext cx="464101" cy="295466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0.5 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20C12C-5EEE-416E-97F5-D223E13F47B2}"/>
              </a:ext>
            </a:extLst>
          </p:cNvPr>
          <p:cNvSpPr txBox="1"/>
          <p:nvPr/>
        </p:nvSpPr>
        <p:spPr>
          <a:xfrm>
            <a:off x="5292500" y="3022813"/>
            <a:ext cx="1948482" cy="295466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T, pH, SPC, DO, </a:t>
            </a:r>
            <a:r>
              <a:rPr lang="en-US" b="1" dirty="0" err="1">
                <a:solidFill>
                  <a:srgbClr val="FFFF00"/>
                </a:solidFill>
              </a:rPr>
              <a:t>turb</a:t>
            </a:r>
            <a:r>
              <a:rPr lang="en-US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44CC8EA-4ED6-4218-9637-77AECA2C7E4C}"/>
              </a:ext>
            </a:extLst>
          </p:cNvPr>
          <p:cNvCxnSpPr>
            <a:cxnSpLocks/>
          </p:cNvCxnSpPr>
          <p:nvPr/>
        </p:nvCxnSpPr>
        <p:spPr>
          <a:xfrm>
            <a:off x="8789451" y="6025828"/>
            <a:ext cx="80479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8B1F67-EA6F-4589-A7F6-EA07AD858EBA}"/>
              </a:ext>
            </a:extLst>
          </p:cNvPr>
          <p:cNvSpPr txBox="1"/>
          <p:nvPr/>
        </p:nvSpPr>
        <p:spPr>
          <a:xfrm>
            <a:off x="9694490" y="5702662"/>
            <a:ext cx="1558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</a:t>
            </a:r>
            <a:r>
              <a:rPr lang="en-US" dirty="0" err="1"/>
              <a:t>UMiami</a:t>
            </a:r>
            <a:r>
              <a:rPr lang="en-US" dirty="0"/>
              <a:t> Labs</a:t>
            </a:r>
          </a:p>
          <a:p>
            <a:r>
              <a:rPr lang="en-US" dirty="0"/>
              <a:t>1 Lab at WCM</a:t>
            </a:r>
          </a:p>
        </p:txBody>
      </p:sp>
    </p:spTree>
    <p:extLst>
      <p:ext uri="{BB962C8B-B14F-4D97-AF65-F5344CB8AC3E}">
        <p14:creationId xmlns:p14="http://schemas.microsoft.com/office/powerpoint/2010/main" val="3005384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2188AC7-DC36-4508-8944-050059E16B59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1524000" y="0"/>
            <a:chExt cx="9144000" cy="6858000"/>
          </a:xfrm>
        </p:grpSpPr>
        <p:pic>
          <p:nvPicPr>
            <p:cNvPr id="2" name="Picture 1" descr="A picture containing indoor, table, counter, kitchen&#10;&#10;Description automatically generated">
              <a:extLst>
                <a:ext uri="{FF2B5EF4-FFF2-40B4-BE49-F238E27FC236}">
                  <a16:creationId xmlns:a16="http://schemas.microsoft.com/office/drawing/2014/main" id="{9EDC3BA6-94FD-42DF-8B7C-9C02C9AE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AF39CEC-69F9-4BD7-BF4C-02580057E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28580" y="211895"/>
              <a:ext cx="1254710" cy="12275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CE5CFC-916F-458E-962D-C2D43AD178AD}"/>
                </a:ext>
              </a:extLst>
            </p:cNvPr>
            <p:cNvSpPr txBox="1"/>
            <p:nvPr/>
          </p:nvSpPr>
          <p:spPr>
            <a:xfrm>
              <a:off x="3469711" y="252697"/>
              <a:ext cx="357520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 Add OC43 spike, recovery control </a:t>
              </a:r>
            </a:p>
            <a:p>
              <a:r>
                <a:rPr lang="en-US" dirty="0"/>
                <a:t>2. Add MgCl</a:t>
              </a:r>
              <a:r>
                <a:rPr lang="en-US" baseline="-25000" dirty="0"/>
                <a:t>2</a:t>
              </a:r>
              <a:r>
                <a:rPr lang="en-US" dirty="0"/>
                <a:t> (50 mM)</a:t>
              </a:r>
            </a:p>
            <a:p>
              <a:r>
                <a:rPr lang="en-US" dirty="0"/>
                <a:t>3. Acidify to pH 3.5-4.5</a:t>
              </a:r>
            </a:p>
            <a:p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3A66982-29FA-4A8A-A0B1-6A955AC9A992}"/>
              </a:ext>
            </a:extLst>
          </p:cNvPr>
          <p:cNvSpPr txBox="1"/>
          <p:nvPr/>
        </p:nvSpPr>
        <p:spPr>
          <a:xfrm>
            <a:off x="1783718" y="2782669"/>
            <a:ext cx="1072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 meter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B21C2-9DA3-4A00-A359-DAB88B329975}"/>
              </a:ext>
            </a:extLst>
          </p:cNvPr>
          <p:cNvSpPr txBox="1"/>
          <p:nvPr/>
        </p:nvSpPr>
        <p:spPr>
          <a:xfrm>
            <a:off x="3115653" y="2967335"/>
            <a:ext cx="1309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Continuous </a:t>
            </a:r>
          </a:p>
          <a:p>
            <a:pPr algn="ctr"/>
            <a:r>
              <a:rPr lang="en-US" dirty="0"/>
              <a:t>Stirring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2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lue, small, sitting&#10;&#10;Description automatically generated">
            <a:extLst>
              <a:ext uri="{FF2B5EF4-FFF2-40B4-BE49-F238E27FC236}">
                <a16:creationId xmlns:a16="http://schemas.microsoft.com/office/drawing/2014/main" id="{0BD01047-A777-40FD-8C2A-E8DDD831F7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33787" y="85367"/>
            <a:ext cx="3331904" cy="3355361"/>
          </a:xfrm>
          <a:prstGeom prst="rect">
            <a:avLst/>
          </a:prstGeom>
        </p:spPr>
      </p:pic>
      <p:pic>
        <p:nvPicPr>
          <p:cNvPr id="5" name="Picture 4" descr="A picture containing pink, table, sitting, food&#10;&#10;Description automatically generated">
            <a:extLst>
              <a:ext uri="{FF2B5EF4-FFF2-40B4-BE49-F238E27FC236}">
                <a16:creationId xmlns:a16="http://schemas.microsoft.com/office/drawing/2014/main" id="{3D74BE83-B07D-4419-9DDD-BFEBCADB90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8082" y="3516682"/>
            <a:ext cx="6819338" cy="3203508"/>
          </a:xfrm>
          <a:prstGeom prst="rect">
            <a:avLst/>
          </a:prstGeom>
        </p:spPr>
      </p:pic>
      <p:pic>
        <p:nvPicPr>
          <p:cNvPr id="7" name="Picture 6" descr="A picture containing indoor, person, person, small&#10;&#10;Description automatically generated">
            <a:extLst>
              <a:ext uri="{FF2B5EF4-FFF2-40B4-BE49-F238E27FC236}">
                <a16:creationId xmlns:a16="http://schemas.microsoft.com/office/drawing/2014/main" id="{F2A2141A-7A22-4D69-A8BB-F759ACF305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85402" y="69778"/>
            <a:ext cx="3331903" cy="3386542"/>
          </a:xfrm>
          <a:prstGeom prst="rect">
            <a:avLst/>
          </a:prstGeom>
        </p:spPr>
      </p:pic>
      <p:pic>
        <p:nvPicPr>
          <p:cNvPr id="9" name="Picture 8" descr="A picture containing person, young, child, computer&#10;&#10;Description automatically generated">
            <a:extLst>
              <a:ext uri="{FF2B5EF4-FFF2-40B4-BE49-F238E27FC236}">
                <a16:creationId xmlns:a16="http://schemas.microsoft.com/office/drawing/2014/main" id="{DA7852AE-DB20-46F2-8400-008D01459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80767" y="892443"/>
            <a:ext cx="6624311" cy="50336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2BC227-4AF2-46AD-9DAA-D1DA53D7BC4C}"/>
              </a:ext>
            </a:extLst>
          </p:cNvPr>
          <p:cNvSpPr txBox="1"/>
          <p:nvPr/>
        </p:nvSpPr>
        <p:spPr>
          <a:xfrm>
            <a:off x="5237540" y="463936"/>
            <a:ext cx="1635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Electronegative</a:t>
            </a:r>
          </a:p>
          <a:p>
            <a:pPr algn="ctr"/>
            <a:r>
              <a:rPr lang="en-US" dirty="0"/>
              <a:t>Filter</a:t>
            </a:r>
          </a:p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62FAA0-775A-4109-A355-BA558246BDAF}"/>
              </a:ext>
            </a:extLst>
          </p:cNvPr>
          <p:cNvCxnSpPr/>
          <p:nvPr/>
        </p:nvCxnSpPr>
        <p:spPr>
          <a:xfrm>
            <a:off x="6375566" y="986433"/>
            <a:ext cx="338203" cy="4008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4CCDE2-790A-44C2-9AEB-346E865481FB}"/>
              </a:ext>
            </a:extLst>
          </p:cNvPr>
          <p:cNvSpPr txBox="1"/>
          <p:nvPr/>
        </p:nvSpPr>
        <p:spPr>
          <a:xfrm>
            <a:off x="9124620" y="5676851"/>
            <a:ext cx="2026516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Folded Filter</a:t>
            </a:r>
          </a:p>
          <a:p>
            <a:pPr algn="ctr"/>
            <a:r>
              <a:rPr lang="en-US" dirty="0"/>
              <a:t>In 1.5 ml DNA/RNA </a:t>
            </a:r>
          </a:p>
          <a:p>
            <a:pPr algn="ctr"/>
            <a:r>
              <a:rPr lang="en-US" dirty="0"/>
              <a:t>Shield</a:t>
            </a:r>
          </a:p>
        </p:txBody>
      </p:sp>
    </p:spTree>
    <p:extLst>
      <p:ext uri="{BB962C8B-B14F-4D97-AF65-F5344CB8AC3E}">
        <p14:creationId xmlns:p14="http://schemas.microsoft.com/office/powerpoint/2010/main" val="1179328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1DC2DFF-979C-4199-8B63-4DB9F33229B7}"/>
              </a:ext>
            </a:extLst>
          </p:cNvPr>
          <p:cNvGrpSpPr/>
          <p:nvPr/>
        </p:nvGrpSpPr>
        <p:grpSpPr>
          <a:xfrm>
            <a:off x="1121763" y="4342055"/>
            <a:ext cx="3935970" cy="2012415"/>
            <a:chOff x="664889" y="6163470"/>
            <a:chExt cx="3935970" cy="20124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375D1E6-AB82-4F91-9699-3BDE37CDF3E9}"/>
                </a:ext>
              </a:extLst>
            </p:cNvPr>
            <p:cNvSpPr/>
            <p:nvPr/>
          </p:nvSpPr>
          <p:spPr>
            <a:xfrm>
              <a:off x="679754" y="6163470"/>
              <a:ext cx="3912970" cy="60089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M. Sharkey,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Center for AIDS Research, UM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B35F12-9CAE-445E-A439-79DD12790D32}"/>
                </a:ext>
              </a:extLst>
            </p:cNvPr>
            <p:cNvSpPr/>
            <p:nvPr/>
          </p:nvSpPr>
          <p:spPr>
            <a:xfrm>
              <a:off x="679754" y="7574994"/>
              <a:ext cx="3921105" cy="60089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C. Mason, 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Integrated Genomics Lab, WCM/</a:t>
              </a:r>
              <a:r>
                <a:rPr lang="en-US" dirty="0" err="1">
                  <a:solidFill>
                    <a:schemeClr val="tx1"/>
                  </a:solidFill>
                </a:rPr>
                <a:t>MetaSub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04453F-E43F-43DE-A6EA-4D359E5464B3}"/>
                </a:ext>
              </a:extLst>
            </p:cNvPr>
            <p:cNvSpPr/>
            <p:nvPr/>
          </p:nvSpPr>
          <p:spPr>
            <a:xfrm>
              <a:off x="664889" y="6870983"/>
              <a:ext cx="3935969" cy="600891"/>
            </a:xfrm>
            <a:prstGeom prst="rect">
              <a:avLst/>
            </a:prstGeom>
            <a:solidFill>
              <a:srgbClr val="FEFCCE">
                <a:alpha val="9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S. Williams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Onco-Genomics Shared Resource, UM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7497155-E37F-4EF1-81AF-F8B9AA69CD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5"/>
          <a:stretch/>
        </p:blipFill>
        <p:spPr>
          <a:xfrm>
            <a:off x="3359173" y="1531624"/>
            <a:ext cx="1712589" cy="1828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0CC08E4-2633-428E-A922-F16E09435B2C}"/>
              </a:ext>
            </a:extLst>
          </p:cNvPr>
          <p:cNvGrpSpPr/>
          <p:nvPr/>
        </p:nvGrpSpPr>
        <p:grpSpPr>
          <a:xfrm>
            <a:off x="2134758" y="1415845"/>
            <a:ext cx="805088" cy="1573161"/>
            <a:chOff x="550426" y="1992341"/>
            <a:chExt cx="1261691" cy="250901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8ABD400-F100-4F88-96F0-8C6E1DAEC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426" y="1992341"/>
              <a:ext cx="1261691" cy="250901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7D066B2-599A-4980-998A-F15DE2E024BE}"/>
                </a:ext>
              </a:extLst>
            </p:cNvPr>
            <p:cNvSpPr txBox="1"/>
            <p:nvPr/>
          </p:nvSpPr>
          <p:spPr>
            <a:xfrm>
              <a:off x="606066" y="2841839"/>
              <a:ext cx="1064546" cy="1084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OC43</a:t>
              </a:r>
            </a:p>
            <a:p>
              <a:pPr algn="ctr"/>
              <a:r>
                <a:rPr lang="en-US" sz="1400" dirty="0"/>
                <a:t>MgCl</a:t>
              </a:r>
              <a:r>
                <a:rPr lang="en-US" sz="1400" baseline="-25000" dirty="0"/>
                <a:t>2</a:t>
              </a:r>
            </a:p>
            <a:p>
              <a:pPr algn="ctr"/>
              <a:r>
                <a:rPr lang="en-US" sz="1400" dirty="0"/>
                <a:t>Acidify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0EE27F-EA8E-4024-B5BD-19530B50DB9A}"/>
              </a:ext>
            </a:extLst>
          </p:cNvPr>
          <p:cNvGrpSpPr/>
          <p:nvPr/>
        </p:nvGrpSpPr>
        <p:grpSpPr>
          <a:xfrm>
            <a:off x="5339330" y="1565973"/>
            <a:ext cx="408398" cy="600891"/>
            <a:chOff x="3963539" y="2722643"/>
            <a:chExt cx="408398" cy="600891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D8A332F-E421-4F31-8EE1-A3D894043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3539" y="2722643"/>
              <a:ext cx="408398" cy="600891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D4CFF10-695A-4334-A3D2-F3CC5E19DA71}"/>
                </a:ext>
              </a:extLst>
            </p:cNvPr>
            <p:cNvSpPr/>
            <p:nvPr/>
          </p:nvSpPr>
          <p:spPr>
            <a:xfrm>
              <a:off x="4122171" y="3009084"/>
              <a:ext cx="65019" cy="21036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F41515E-1709-400D-A094-592DBC495429}"/>
              </a:ext>
            </a:extLst>
          </p:cNvPr>
          <p:cNvGrpSpPr/>
          <p:nvPr/>
        </p:nvGrpSpPr>
        <p:grpSpPr>
          <a:xfrm>
            <a:off x="5358782" y="2245214"/>
            <a:ext cx="408398" cy="600891"/>
            <a:chOff x="3963539" y="2722643"/>
            <a:chExt cx="408398" cy="60089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B05AB4A-F3E5-4424-A9B5-21D0D8DFC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3539" y="2722643"/>
              <a:ext cx="408398" cy="600891"/>
            </a:xfrm>
            <a:prstGeom prst="rect">
              <a:avLst/>
            </a:prstGeom>
          </p:spPr>
        </p:pic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3D22B7B-C791-4E88-97AB-11CF11AFD040}"/>
                </a:ext>
              </a:extLst>
            </p:cNvPr>
            <p:cNvSpPr/>
            <p:nvPr/>
          </p:nvSpPr>
          <p:spPr>
            <a:xfrm>
              <a:off x="4122171" y="3009084"/>
              <a:ext cx="65019" cy="21036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99B55BC-2A11-4016-AC95-054359FE0739}"/>
              </a:ext>
            </a:extLst>
          </p:cNvPr>
          <p:cNvGrpSpPr/>
          <p:nvPr/>
        </p:nvGrpSpPr>
        <p:grpSpPr>
          <a:xfrm>
            <a:off x="5365223" y="2921527"/>
            <a:ext cx="408398" cy="600891"/>
            <a:chOff x="3963539" y="2722643"/>
            <a:chExt cx="408398" cy="600891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69B8A19-2B7B-4A5B-A5D5-4EB67AC64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3539" y="2722643"/>
              <a:ext cx="408398" cy="600891"/>
            </a:xfrm>
            <a:prstGeom prst="rect">
              <a:avLst/>
            </a:prstGeom>
          </p:spPr>
        </p:pic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390FB88-4220-4557-B404-998A386B0058}"/>
                </a:ext>
              </a:extLst>
            </p:cNvPr>
            <p:cNvSpPr/>
            <p:nvPr/>
          </p:nvSpPr>
          <p:spPr>
            <a:xfrm>
              <a:off x="4122171" y="3009084"/>
              <a:ext cx="65019" cy="21036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DC9D432-4850-482B-BF62-37A243BACFCD}"/>
              </a:ext>
            </a:extLst>
          </p:cNvPr>
          <p:cNvCxnSpPr/>
          <p:nvPr/>
        </p:nvCxnSpPr>
        <p:spPr>
          <a:xfrm>
            <a:off x="2910566" y="2352584"/>
            <a:ext cx="47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3F5B0041-CC20-43BE-BA92-CAD68F56A92C}"/>
              </a:ext>
            </a:extLst>
          </p:cNvPr>
          <p:cNvCxnSpPr/>
          <p:nvPr/>
        </p:nvCxnSpPr>
        <p:spPr>
          <a:xfrm>
            <a:off x="4831981" y="2438241"/>
            <a:ext cx="47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6B518E6-01D8-4D48-81B9-608265206ECE}"/>
              </a:ext>
            </a:extLst>
          </p:cNvPr>
          <p:cNvSpPr txBox="1"/>
          <p:nvPr/>
        </p:nvSpPr>
        <p:spPr>
          <a:xfrm>
            <a:off x="145853" y="86833"/>
            <a:ext cx="618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Sample Analysis Plan (Weekly Sampling)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A6C6C-F0B6-4DD2-8E86-281EFE937DA7}"/>
              </a:ext>
            </a:extLst>
          </p:cNvPr>
          <p:cNvSpPr txBox="1"/>
          <p:nvPr/>
        </p:nvSpPr>
        <p:spPr>
          <a:xfrm>
            <a:off x="6758303" y="5801851"/>
            <a:ext cx="4897249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68A6B-AE67-4756-AAE5-4303F76756F5}"/>
              </a:ext>
            </a:extLst>
          </p:cNvPr>
          <p:cNvSpPr txBox="1"/>
          <p:nvPr/>
        </p:nvSpPr>
        <p:spPr>
          <a:xfrm>
            <a:off x="8294523" y="2795096"/>
            <a:ext cx="206017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Genomic Analysis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CEA510-8176-43EE-8A4F-59A0F1286B7E}"/>
              </a:ext>
            </a:extLst>
          </p:cNvPr>
          <p:cNvCxnSpPr>
            <a:cxnSpLocks/>
          </p:cNvCxnSpPr>
          <p:nvPr/>
        </p:nvCxnSpPr>
        <p:spPr>
          <a:xfrm>
            <a:off x="8146848" y="3991123"/>
            <a:ext cx="0" cy="1422125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6CEDE4-C017-43AE-99A9-0B870B29664A}"/>
              </a:ext>
            </a:extLst>
          </p:cNvPr>
          <p:cNvSpPr txBox="1"/>
          <p:nvPr/>
        </p:nvSpPr>
        <p:spPr>
          <a:xfrm>
            <a:off x="6741464" y="3657839"/>
            <a:ext cx="2863338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Deep Targeted Sequencing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129A7F-5F8D-4650-8663-76B3027A1D02}"/>
              </a:ext>
            </a:extLst>
          </p:cNvPr>
          <p:cNvCxnSpPr>
            <a:cxnSpLocks/>
          </p:cNvCxnSpPr>
          <p:nvPr/>
        </p:nvCxnSpPr>
        <p:spPr>
          <a:xfrm>
            <a:off x="8123594" y="3400934"/>
            <a:ext cx="0" cy="288078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2B0BEF-85B8-4971-A319-E63AA6A38398}"/>
              </a:ext>
            </a:extLst>
          </p:cNvPr>
          <p:cNvCxnSpPr>
            <a:cxnSpLocks/>
          </p:cNvCxnSpPr>
          <p:nvPr/>
        </p:nvCxnSpPr>
        <p:spPr>
          <a:xfrm>
            <a:off x="8123594" y="3405347"/>
            <a:ext cx="2650312" cy="51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355BA1B-1EF8-42F0-9900-B1E68841A027}"/>
              </a:ext>
            </a:extLst>
          </p:cNvPr>
          <p:cNvCxnSpPr>
            <a:cxnSpLocks/>
          </p:cNvCxnSpPr>
          <p:nvPr/>
        </p:nvCxnSpPr>
        <p:spPr>
          <a:xfrm>
            <a:off x="9324611" y="3142412"/>
            <a:ext cx="0" cy="25852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AEBBA98A-F812-4D09-A154-86576C81D9ED}"/>
              </a:ext>
            </a:extLst>
          </p:cNvPr>
          <p:cNvCxnSpPr>
            <a:cxnSpLocks/>
          </p:cNvCxnSpPr>
          <p:nvPr/>
        </p:nvCxnSpPr>
        <p:spPr>
          <a:xfrm>
            <a:off x="10767147" y="3400934"/>
            <a:ext cx="0" cy="200012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35C1AC4-FA9D-4301-A818-117935441A73}"/>
              </a:ext>
            </a:extLst>
          </p:cNvPr>
          <p:cNvSpPr txBox="1"/>
          <p:nvPr/>
        </p:nvSpPr>
        <p:spPr>
          <a:xfrm>
            <a:off x="9837563" y="3670084"/>
            <a:ext cx="176477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RNA-seq/</a:t>
            </a:r>
          </a:p>
          <a:p>
            <a:pPr algn="ctr"/>
            <a:r>
              <a:rPr lang="en-US" dirty="0"/>
              <a:t>Direct RNA seq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6B698A-8924-432B-88DC-5FDD4C3C3F20}"/>
              </a:ext>
            </a:extLst>
          </p:cNvPr>
          <p:cNvSpPr txBox="1"/>
          <p:nvPr/>
        </p:nvSpPr>
        <p:spPr>
          <a:xfrm>
            <a:off x="9592153" y="4471870"/>
            <a:ext cx="21155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Metagenomics </a:t>
            </a:r>
          </a:p>
          <a:p>
            <a:pPr algn="ctr"/>
            <a:r>
              <a:rPr lang="en-US" dirty="0" err="1"/>
              <a:t>Epitranscriptomics</a:t>
            </a:r>
            <a:r>
              <a:rPr lang="en-US" dirty="0"/>
              <a:t>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B4C1C7-A604-4682-AB2B-8CE35F289D33}"/>
              </a:ext>
            </a:extLst>
          </p:cNvPr>
          <p:cNvGrpSpPr/>
          <p:nvPr/>
        </p:nvGrpSpPr>
        <p:grpSpPr>
          <a:xfrm>
            <a:off x="6780156" y="511140"/>
            <a:ext cx="4977034" cy="1546021"/>
            <a:chOff x="6730994" y="-432757"/>
            <a:chExt cx="4977034" cy="1546021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C25C015-AD9B-4BFE-9D0E-8BCFBCA39445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>
              <a:off x="9859166" y="147484"/>
              <a:ext cx="0" cy="31944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8A125D-BCE0-4487-8DC2-268F2B4E6FD1}"/>
                </a:ext>
              </a:extLst>
            </p:cNvPr>
            <p:cNvSpPr txBox="1"/>
            <p:nvPr/>
          </p:nvSpPr>
          <p:spPr>
            <a:xfrm>
              <a:off x="8404508" y="-432757"/>
              <a:ext cx="1890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Rapid Detection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B792577-413F-4C0D-93CD-ABEA519A38B9}"/>
                </a:ext>
              </a:extLst>
            </p:cNvPr>
            <p:cNvCxnSpPr>
              <a:cxnSpLocks/>
            </p:cNvCxnSpPr>
            <p:nvPr/>
          </p:nvCxnSpPr>
          <p:spPr>
            <a:xfrm>
              <a:off x="9259116" y="-93556"/>
              <a:ext cx="0" cy="25852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1B416D-4FC9-476C-BE68-D69D3B27EC48}"/>
                </a:ext>
              </a:extLst>
            </p:cNvPr>
            <p:cNvSpPr/>
            <p:nvPr/>
          </p:nvSpPr>
          <p:spPr>
            <a:xfrm>
              <a:off x="6746111" y="420833"/>
              <a:ext cx="502844" cy="65420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271D102-0462-4719-9905-4BE1B5F7FDBA}"/>
                </a:ext>
              </a:extLst>
            </p:cNvPr>
            <p:cNvSpPr/>
            <p:nvPr/>
          </p:nvSpPr>
          <p:spPr>
            <a:xfrm>
              <a:off x="7232728" y="420833"/>
              <a:ext cx="712914" cy="654202"/>
            </a:xfrm>
            <a:prstGeom prst="rect">
              <a:avLst/>
            </a:prstGeom>
            <a:solidFill>
              <a:srgbClr val="FEFCCE">
                <a:alpha val="9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336DE06-BE34-47EC-A640-5DBAA14A557C}"/>
                </a:ext>
              </a:extLst>
            </p:cNvPr>
            <p:cNvSpPr txBox="1"/>
            <p:nvPr/>
          </p:nvSpPr>
          <p:spPr>
            <a:xfrm>
              <a:off x="6730994" y="584280"/>
              <a:ext cx="1233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TINY-LAMP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D79E037-EBA8-4FC3-B538-D87E71A19DB9}"/>
                </a:ext>
              </a:extLst>
            </p:cNvPr>
            <p:cNvSpPr/>
            <p:nvPr/>
          </p:nvSpPr>
          <p:spPr>
            <a:xfrm>
              <a:off x="10590851" y="442458"/>
              <a:ext cx="1117177" cy="654202"/>
            </a:xfrm>
            <a:prstGeom prst="rect">
              <a:avLst/>
            </a:prstGeom>
            <a:solidFill>
              <a:srgbClr val="FEFCCE">
                <a:alpha val="9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F425ACC-CE8A-4E19-B17E-F2EB011C3268}"/>
                </a:ext>
              </a:extLst>
            </p:cNvPr>
            <p:cNvSpPr txBox="1"/>
            <p:nvPr/>
          </p:nvSpPr>
          <p:spPr>
            <a:xfrm>
              <a:off x="10659882" y="557069"/>
              <a:ext cx="979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RT-qPCR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FB03DD1-0AA3-4010-A3FC-693CF39DBDF7}"/>
                </a:ext>
              </a:extLst>
            </p:cNvPr>
            <p:cNvCxnSpPr>
              <a:cxnSpLocks/>
            </p:cNvCxnSpPr>
            <p:nvPr/>
          </p:nvCxnSpPr>
          <p:spPr>
            <a:xfrm>
              <a:off x="7405959" y="155865"/>
              <a:ext cx="3743480" cy="1820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DB3109D4-42DB-474E-B24E-3FD88F95F0B8}"/>
                </a:ext>
              </a:extLst>
            </p:cNvPr>
            <p:cNvCxnSpPr>
              <a:cxnSpLocks/>
            </p:cNvCxnSpPr>
            <p:nvPr/>
          </p:nvCxnSpPr>
          <p:spPr>
            <a:xfrm>
              <a:off x="7392808" y="148998"/>
              <a:ext cx="0" cy="28807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82E155-D84E-443C-ABDF-BC4C69042AE6}"/>
                </a:ext>
              </a:extLst>
            </p:cNvPr>
            <p:cNvGrpSpPr/>
            <p:nvPr/>
          </p:nvGrpSpPr>
          <p:grpSpPr>
            <a:xfrm>
              <a:off x="8089495" y="186788"/>
              <a:ext cx="1011809" cy="908838"/>
              <a:chOff x="2825268" y="3252064"/>
              <a:chExt cx="1011809" cy="908838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305D3E5-7067-4064-B288-A5879A2059BA}"/>
                  </a:ext>
                </a:extLst>
              </p:cNvPr>
              <p:cNvSpPr/>
              <p:nvPr/>
            </p:nvSpPr>
            <p:spPr>
              <a:xfrm>
                <a:off x="2825268" y="3506700"/>
                <a:ext cx="1011809" cy="65420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C0DAD4C-5314-4FA8-9AB7-A8F8D1F6C44C}"/>
                  </a:ext>
                </a:extLst>
              </p:cNvPr>
              <p:cNvSpPr txBox="1"/>
              <p:nvPr/>
            </p:nvSpPr>
            <p:spPr>
              <a:xfrm>
                <a:off x="2972674" y="3651029"/>
                <a:ext cx="731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LAMP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02D89CE5-094F-4321-928B-338E18A81F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1172" y="3252064"/>
                <a:ext cx="0" cy="2880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84AE6AC-E450-4DEA-930B-2AAAD4C0CBA0}"/>
                </a:ext>
              </a:extLst>
            </p:cNvPr>
            <p:cNvCxnSpPr>
              <a:cxnSpLocks/>
            </p:cNvCxnSpPr>
            <p:nvPr/>
          </p:nvCxnSpPr>
          <p:spPr>
            <a:xfrm>
              <a:off x="11149439" y="186788"/>
              <a:ext cx="0" cy="28807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5119E5-697B-4FE9-8A8F-45E02A919D86}"/>
                </a:ext>
              </a:extLst>
            </p:cNvPr>
            <p:cNvGrpSpPr/>
            <p:nvPr/>
          </p:nvGrpSpPr>
          <p:grpSpPr>
            <a:xfrm>
              <a:off x="9300445" y="466933"/>
              <a:ext cx="1138453" cy="646331"/>
              <a:chOff x="1532831" y="3506700"/>
              <a:chExt cx="1138453" cy="64633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C4280-DFD0-4D4D-8A6E-DDF7F9144CFE}"/>
                  </a:ext>
                </a:extLst>
              </p:cNvPr>
              <p:cNvSpPr txBox="1"/>
              <p:nvPr/>
            </p:nvSpPr>
            <p:spPr>
              <a:xfrm>
                <a:off x="1554462" y="3506700"/>
                <a:ext cx="1074180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CC0C04E-F429-4C9E-A3B5-8AB6742B42F2}"/>
                  </a:ext>
                </a:extLst>
              </p:cNvPr>
              <p:cNvSpPr txBox="1"/>
              <p:nvPr/>
            </p:nvSpPr>
            <p:spPr>
              <a:xfrm>
                <a:off x="1532831" y="3645199"/>
                <a:ext cx="11384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V2G-qPCR</a:t>
                </a:r>
              </a:p>
            </p:txBody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2435177-A8BD-4628-9832-5ADB6D5AD7BC}"/>
              </a:ext>
            </a:extLst>
          </p:cNvPr>
          <p:cNvSpPr/>
          <p:nvPr/>
        </p:nvSpPr>
        <p:spPr>
          <a:xfrm>
            <a:off x="9376282" y="5799927"/>
            <a:ext cx="2294876" cy="6477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7DB18-C771-40D4-B0F7-F764D058E5E4}"/>
              </a:ext>
            </a:extLst>
          </p:cNvPr>
          <p:cNvSpPr txBox="1"/>
          <p:nvPr/>
        </p:nvSpPr>
        <p:spPr>
          <a:xfrm>
            <a:off x="7947925" y="5802833"/>
            <a:ext cx="2640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Strain Identification</a:t>
            </a:r>
          </a:p>
          <a:p>
            <a:pPr algn="ctr"/>
            <a:r>
              <a:rPr lang="en-US" dirty="0"/>
              <a:t>(Confirm across both labs)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52B2E9-49FD-42A0-AE45-AD2446BED56C}"/>
              </a:ext>
            </a:extLst>
          </p:cNvPr>
          <p:cNvSpPr txBox="1"/>
          <p:nvPr/>
        </p:nvSpPr>
        <p:spPr>
          <a:xfrm>
            <a:off x="6740014" y="2030362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Williams/Mason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4578061-B65D-4C7C-AF19-DE346420B908}"/>
              </a:ext>
            </a:extLst>
          </p:cNvPr>
          <p:cNvSpPr txBox="1"/>
          <p:nvPr/>
        </p:nvSpPr>
        <p:spPr>
          <a:xfrm>
            <a:off x="8347589" y="2035279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25F6B7-D4D3-4F16-B92D-A88EAC32FB87}"/>
              </a:ext>
            </a:extLst>
          </p:cNvPr>
          <p:cNvSpPr txBox="1"/>
          <p:nvPr/>
        </p:nvSpPr>
        <p:spPr>
          <a:xfrm>
            <a:off x="9424221" y="2059858"/>
            <a:ext cx="108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Sharkey</a:t>
            </a:r>
          </a:p>
          <a:p>
            <a:pPr algn="ctr"/>
            <a:r>
              <a:rPr lang="en-US" sz="1400" b="1" dirty="0"/>
              <a:t>2x per week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389360-CA73-4D19-B708-66E49910AAF7}"/>
              </a:ext>
            </a:extLst>
          </p:cNvPr>
          <p:cNvSpPr txBox="1"/>
          <p:nvPr/>
        </p:nvSpPr>
        <p:spPr>
          <a:xfrm>
            <a:off x="10835149" y="2064775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Williams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E2A7F4B-7CB0-442C-8DC5-A69394887494}"/>
              </a:ext>
            </a:extLst>
          </p:cNvPr>
          <p:cNvSpPr txBox="1"/>
          <p:nvPr/>
        </p:nvSpPr>
        <p:spPr>
          <a:xfrm>
            <a:off x="8013292" y="3106994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Williams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D9B25D7-5325-4CAD-979D-50EB201234D3}"/>
              </a:ext>
            </a:extLst>
          </p:cNvPr>
          <p:cNvSpPr txBox="1"/>
          <p:nvPr/>
        </p:nvSpPr>
        <p:spPr>
          <a:xfrm>
            <a:off x="10151808" y="3111910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4EBC150-D7B5-4427-A301-2E85503A6AAF}"/>
              </a:ext>
            </a:extLst>
          </p:cNvPr>
          <p:cNvSpPr txBox="1"/>
          <p:nvPr/>
        </p:nvSpPr>
        <p:spPr>
          <a:xfrm>
            <a:off x="3363034" y="703795"/>
            <a:ext cx="1796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Concentration by</a:t>
            </a:r>
          </a:p>
          <a:p>
            <a:pPr algn="ctr"/>
            <a:r>
              <a:rPr lang="en-US" dirty="0"/>
              <a:t>Electronegative</a:t>
            </a:r>
          </a:p>
          <a:p>
            <a:pPr algn="ctr"/>
            <a:r>
              <a:rPr lang="en-US" dirty="0"/>
              <a:t>Filtration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425FAB7-A1BE-477A-AAFA-8B08B7357B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47" y="1165121"/>
            <a:ext cx="1134467" cy="2020530"/>
          </a:xfrm>
          <a:prstGeom prst="rect">
            <a:avLst/>
          </a:prstGeom>
        </p:spPr>
      </p:pic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EE4B997-EA2B-418A-8DA6-C86CBDDF1655}"/>
              </a:ext>
            </a:extLst>
          </p:cNvPr>
          <p:cNvCxnSpPr/>
          <p:nvPr/>
        </p:nvCxnSpPr>
        <p:spPr>
          <a:xfrm>
            <a:off x="1696282" y="2288674"/>
            <a:ext cx="47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FC8284B4-1744-4FC2-ADAB-0DC947E562DA}"/>
              </a:ext>
            </a:extLst>
          </p:cNvPr>
          <p:cNvCxnSpPr>
            <a:cxnSpLocks/>
          </p:cNvCxnSpPr>
          <p:nvPr/>
        </p:nvCxnSpPr>
        <p:spPr>
          <a:xfrm>
            <a:off x="1101431" y="3067665"/>
            <a:ext cx="0" cy="4227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8FF842FC-2FA4-449F-96E7-DC461BFEDDAF}"/>
              </a:ext>
            </a:extLst>
          </p:cNvPr>
          <p:cNvSpPr txBox="1"/>
          <p:nvPr/>
        </p:nvSpPr>
        <p:spPr>
          <a:xfrm>
            <a:off x="787506" y="1864909"/>
            <a:ext cx="642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Raw</a:t>
            </a:r>
          </a:p>
          <a:p>
            <a:pPr algn="ctr"/>
            <a:r>
              <a:rPr lang="en-US" sz="1400" dirty="0"/>
              <a:t>Waste</a:t>
            </a:r>
          </a:p>
          <a:p>
            <a:pPr algn="ctr"/>
            <a:r>
              <a:rPr lang="en-US" sz="1400" dirty="0"/>
              <a:t>water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F944D75-0E8F-4588-873D-6ABE0F734F78}"/>
              </a:ext>
            </a:extLst>
          </p:cNvPr>
          <p:cNvSpPr txBox="1"/>
          <p:nvPr/>
        </p:nvSpPr>
        <p:spPr>
          <a:xfrm>
            <a:off x="928182" y="3442080"/>
            <a:ext cx="3968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Concentration by Mag Beads </a:t>
            </a:r>
          </a:p>
          <a:p>
            <a:r>
              <a:rPr lang="en-US" sz="1400" dirty="0"/>
              <a:t>Fecal coliforms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DC1479-72F9-40EA-8FA7-AA860A2483BA}"/>
              </a:ext>
            </a:extLst>
          </p:cNvPr>
          <p:cNvSpPr/>
          <p:nvPr/>
        </p:nvSpPr>
        <p:spPr>
          <a:xfrm>
            <a:off x="9301316" y="1280160"/>
            <a:ext cx="2524924" cy="135331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11463A0-5466-4594-ADA3-2725E31E5654}"/>
              </a:ext>
            </a:extLst>
          </p:cNvPr>
          <p:cNvSpPr txBox="1"/>
          <p:nvPr/>
        </p:nvSpPr>
        <p:spPr>
          <a:xfrm>
            <a:off x="6754368" y="5419636"/>
            <a:ext cx="49011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Bioinformatics</a:t>
            </a:r>
          </a:p>
        </p:txBody>
      </p:sp>
    </p:spTree>
    <p:extLst>
      <p:ext uri="{BB962C8B-B14F-4D97-AF65-F5344CB8AC3E}">
        <p14:creationId xmlns:p14="http://schemas.microsoft.com/office/powerpoint/2010/main" val="262734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0F35C-CAFC-4C91-9AB1-D3981C64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SARS-CoV-2 Results</a:t>
            </a:r>
            <a:br>
              <a:rPr lang="en-US" dirty="0"/>
            </a:br>
            <a:endParaRPr lang="en-US" sz="4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4B5AB-0CE3-46DC-872E-7B28DACF8E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939" y="4033026"/>
            <a:ext cx="1885951" cy="192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8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>
            <a:spLocks noGrp="1"/>
          </p:cNvSpPr>
          <p:nvPr>
            <p:ph type="title"/>
          </p:nvPr>
        </p:nvSpPr>
        <p:spPr>
          <a:xfrm>
            <a:off x="354875" y="247559"/>
            <a:ext cx="10515600" cy="85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University Surveillance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F2E47-4D06-4B87-B9FB-C7F55C821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418"/>
            <a:ext cx="12192000" cy="4019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9762C-C364-4E24-98C7-6A60F53C8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908" y="1588656"/>
            <a:ext cx="761859" cy="34259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E3FAFCF-EC13-404B-88DA-7A6C08A80048}"/>
              </a:ext>
            </a:extLst>
          </p:cNvPr>
          <p:cNvGrpSpPr/>
          <p:nvPr/>
        </p:nvGrpSpPr>
        <p:grpSpPr>
          <a:xfrm>
            <a:off x="937966" y="3693916"/>
            <a:ext cx="10269065" cy="326616"/>
            <a:chOff x="937966" y="3693916"/>
            <a:chExt cx="10269065" cy="326616"/>
          </a:xfrm>
        </p:grpSpPr>
        <p:sp>
          <p:nvSpPr>
            <p:cNvPr id="95" name="TextBox 1">
              <a:extLst>
                <a:ext uri="{FF2B5EF4-FFF2-40B4-BE49-F238E27FC236}">
                  <a16:creationId xmlns:a16="http://schemas.microsoft.com/office/drawing/2014/main" id="{F98A8A88-DF34-4BEA-8C85-15A5C0ED2EA7}"/>
                </a:ext>
              </a:extLst>
            </p:cNvPr>
            <p:cNvSpPr txBox="1"/>
            <p:nvPr/>
          </p:nvSpPr>
          <p:spPr>
            <a:xfrm>
              <a:off x="937966" y="3693916"/>
              <a:ext cx="10269065" cy="262019"/>
            </a:xfrm>
            <a:prstGeom prst="rect">
              <a:avLst/>
            </a:prstGeom>
            <a:solidFill>
              <a:srgbClr val="FF0066">
                <a:alpha val="28235"/>
              </a:srgbClr>
            </a:solidFill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100" dirty="0"/>
                <a:t>Detection</a:t>
              </a:r>
              <a:r>
                <a:rPr lang="en-US" sz="1100" baseline="0" dirty="0"/>
                <a:t> </a:t>
              </a:r>
              <a:r>
                <a:rPr lang="en-US" sz="1100" baseline="0" dirty="0" err="1"/>
                <a:t>LImit</a:t>
              </a:r>
              <a:r>
                <a:rPr lang="en-US" sz="1100" baseline="0" dirty="0"/>
                <a:t> for WW</a:t>
              </a:r>
              <a:endParaRPr lang="en-US" sz="11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622DEA3-E681-47AA-BDDC-66351D1A9A90}"/>
                </a:ext>
              </a:extLst>
            </p:cNvPr>
            <p:cNvCxnSpPr/>
            <p:nvPr/>
          </p:nvCxnSpPr>
          <p:spPr>
            <a:xfrm>
              <a:off x="10515600" y="4020532"/>
              <a:ext cx="65130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66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65A55E-5A3F-4DAA-9C62-0FF31420D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7210"/>
            <a:ext cx="12192000" cy="3903579"/>
          </a:xfrm>
          <a:prstGeom prst="rect">
            <a:avLst/>
          </a:prstGeom>
        </p:spPr>
      </p:pic>
      <p:sp>
        <p:nvSpPr>
          <p:cNvPr id="238" name="Google Shape;238;p14"/>
          <p:cNvSpPr txBox="1">
            <a:spLocks noGrp="1"/>
          </p:cNvSpPr>
          <p:nvPr>
            <p:ph type="title"/>
          </p:nvPr>
        </p:nvSpPr>
        <p:spPr>
          <a:xfrm>
            <a:off x="354875" y="247559"/>
            <a:ext cx="10515600" cy="85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University Surveillance</a:t>
            </a:r>
            <a:endParaRPr/>
          </a:p>
        </p:txBody>
      </p:sp>
      <p:cxnSp>
        <p:nvCxnSpPr>
          <p:cNvPr id="243" name="Google Shape;243;p14"/>
          <p:cNvCxnSpPr/>
          <p:nvPr/>
        </p:nvCxnSpPr>
        <p:spPr>
          <a:xfrm>
            <a:off x="2289810" y="3741420"/>
            <a:ext cx="53340" cy="381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4" name="Google Shape;244;p14"/>
          <p:cNvCxnSpPr/>
          <p:nvPr/>
        </p:nvCxnSpPr>
        <p:spPr>
          <a:xfrm>
            <a:off x="2484120" y="3840480"/>
            <a:ext cx="53340" cy="381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5" name="Google Shape;245;p14"/>
          <p:cNvCxnSpPr/>
          <p:nvPr/>
        </p:nvCxnSpPr>
        <p:spPr>
          <a:xfrm flipH="1">
            <a:off x="2644140" y="3402330"/>
            <a:ext cx="163830" cy="4076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14"/>
          <p:cNvCxnSpPr/>
          <p:nvPr/>
        </p:nvCxnSpPr>
        <p:spPr>
          <a:xfrm flipH="1">
            <a:off x="3025140" y="2971800"/>
            <a:ext cx="121920" cy="1790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7" name="Google Shape;247;p14"/>
          <p:cNvCxnSpPr/>
          <p:nvPr/>
        </p:nvCxnSpPr>
        <p:spPr>
          <a:xfrm flipH="1">
            <a:off x="2876550" y="3268980"/>
            <a:ext cx="68580" cy="7239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8" name="Google Shape;248;p14"/>
          <p:cNvCxnSpPr/>
          <p:nvPr/>
        </p:nvCxnSpPr>
        <p:spPr>
          <a:xfrm rot="10800000">
            <a:off x="3265170" y="2971800"/>
            <a:ext cx="83820" cy="11811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9" name="Google Shape;249;p14"/>
          <p:cNvCxnSpPr/>
          <p:nvPr/>
        </p:nvCxnSpPr>
        <p:spPr>
          <a:xfrm>
            <a:off x="3474720" y="3169920"/>
            <a:ext cx="80010" cy="5715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0" name="Google Shape;250;p14"/>
          <p:cNvCxnSpPr/>
          <p:nvPr/>
        </p:nvCxnSpPr>
        <p:spPr>
          <a:xfrm flipH="1">
            <a:off x="3646170" y="2945130"/>
            <a:ext cx="99060" cy="23241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1" name="Google Shape;251;p14"/>
          <p:cNvCxnSpPr/>
          <p:nvPr/>
        </p:nvCxnSpPr>
        <p:spPr>
          <a:xfrm>
            <a:off x="3874770" y="2933700"/>
            <a:ext cx="110490" cy="1676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2" name="Google Shape;252;p14"/>
          <p:cNvCxnSpPr/>
          <p:nvPr/>
        </p:nvCxnSpPr>
        <p:spPr>
          <a:xfrm>
            <a:off x="4057650" y="3219450"/>
            <a:ext cx="95250" cy="1143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3" name="Google Shape;253;p14"/>
          <p:cNvCxnSpPr/>
          <p:nvPr/>
        </p:nvCxnSpPr>
        <p:spPr>
          <a:xfrm rot="10800000" flipH="1">
            <a:off x="4244340" y="3025140"/>
            <a:ext cx="140970" cy="266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4" name="Google Shape;254;p14"/>
          <p:cNvCxnSpPr/>
          <p:nvPr/>
        </p:nvCxnSpPr>
        <p:spPr>
          <a:xfrm rot="10800000">
            <a:off x="4461510" y="2971800"/>
            <a:ext cx="441960" cy="21336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5" name="Google Shape;255;p14"/>
          <p:cNvCxnSpPr/>
          <p:nvPr/>
        </p:nvCxnSpPr>
        <p:spPr>
          <a:xfrm rot="10800000">
            <a:off x="4994910" y="3261360"/>
            <a:ext cx="118110" cy="2209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14"/>
          <p:cNvCxnSpPr/>
          <p:nvPr/>
        </p:nvCxnSpPr>
        <p:spPr>
          <a:xfrm flipH="1">
            <a:off x="5193030" y="2846070"/>
            <a:ext cx="144780" cy="62865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14"/>
          <p:cNvCxnSpPr/>
          <p:nvPr/>
        </p:nvCxnSpPr>
        <p:spPr>
          <a:xfrm rot="10800000">
            <a:off x="6195060" y="2320290"/>
            <a:ext cx="144780" cy="25146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14"/>
          <p:cNvCxnSpPr/>
          <p:nvPr/>
        </p:nvCxnSpPr>
        <p:spPr>
          <a:xfrm rot="10800000">
            <a:off x="5414010" y="2792730"/>
            <a:ext cx="80010" cy="1028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14"/>
          <p:cNvCxnSpPr/>
          <p:nvPr/>
        </p:nvCxnSpPr>
        <p:spPr>
          <a:xfrm rot="10800000" flipH="1">
            <a:off x="5581650" y="2324100"/>
            <a:ext cx="137160" cy="52959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14"/>
          <p:cNvCxnSpPr/>
          <p:nvPr/>
        </p:nvCxnSpPr>
        <p:spPr>
          <a:xfrm rot="10800000">
            <a:off x="6351270" y="2670810"/>
            <a:ext cx="140970" cy="4953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14"/>
          <p:cNvCxnSpPr/>
          <p:nvPr/>
        </p:nvCxnSpPr>
        <p:spPr>
          <a:xfrm>
            <a:off x="5814060" y="2266950"/>
            <a:ext cx="68580" cy="381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14"/>
          <p:cNvCxnSpPr/>
          <p:nvPr/>
        </p:nvCxnSpPr>
        <p:spPr>
          <a:xfrm rot="10800000" flipH="1">
            <a:off x="6004560" y="2255520"/>
            <a:ext cx="80010" cy="5715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14"/>
          <p:cNvCxnSpPr/>
          <p:nvPr/>
        </p:nvCxnSpPr>
        <p:spPr>
          <a:xfrm rot="10800000" flipH="1">
            <a:off x="6602730" y="3162300"/>
            <a:ext cx="95250" cy="647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14"/>
          <p:cNvCxnSpPr/>
          <p:nvPr/>
        </p:nvCxnSpPr>
        <p:spPr>
          <a:xfrm rot="10800000" flipH="1">
            <a:off x="6751320" y="2160270"/>
            <a:ext cx="160020" cy="9029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14"/>
          <p:cNvCxnSpPr/>
          <p:nvPr/>
        </p:nvCxnSpPr>
        <p:spPr>
          <a:xfrm rot="10800000">
            <a:off x="6972300" y="2156460"/>
            <a:ext cx="144780" cy="7124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6" name="Google Shape;266;p14"/>
          <p:cNvCxnSpPr/>
          <p:nvPr/>
        </p:nvCxnSpPr>
        <p:spPr>
          <a:xfrm rot="10800000" flipH="1">
            <a:off x="7193280" y="2834640"/>
            <a:ext cx="95250" cy="647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14"/>
          <p:cNvCxnSpPr/>
          <p:nvPr/>
        </p:nvCxnSpPr>
        <p:spPr>
          <a:xfrm rot="10800000" flipH="1">
            <a:off x="7383780" y="2769870"/>
            <a:ext cx="76200" cy="304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14"/>
          <p:cNvCxnSpPr/>
          <p:nvPr/>
        </p:nvCxnSpPr>
        <p:spPr>
          <a:xfrm flipH="1">
            <a:off x="7570470" y="2579370"/>
            <a:ext cx="114300" cy="152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9" name="Google Shape;269;p14"/>
          <p:cNvCxnSpPr/>
          <p:nvPr/>
        </p:nvCxnSpPr>
        <p:spPr>
          <a:xfrm>
            <a:off x="7787640" y="2586990"/>
            <a:ext cx="99060" cy="4953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0" name="Google Shape;270;p14"/>
          <p:cNvCxnSpPr/>
          <p:nvPr/>
        </p:nvCxnSpPr>
        <p:spPr>
          <a:xfrm>
            <a:off x="7989570" y="2739390"/>
            <a:ext cx="87630" cy="1295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1" name="Google Shape;271;p14"/>
          <p:cNvCxnSpPr/>
          <p:nvPr/>
        </p:nvCxnSpPr>
        <p:spPr>
          <a:xfrm rot="10800000">
            <a:off x="8191500" y="2941320"/>
            <a:ext cx="72390" cy="1028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14"/>
          <p:cNvCxnSpPr/>
          <p:nvPr/>
        </p:nvCxnSpPr>
        <p:spPr>
          <a:xfrm>
            <a:off x="8576310" y="2827020"/>
            <a:ext cx="95250" cy="43053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14"/>
          <p:cNvCxnSpPr/>
          <p:nvPr/>
        </p:nvCxnSpPr>
        <p:spPr>
          <a:xfrm flipH="1">
            <a:off x="8343900" y="2823210"/>
            <a:ext cx="125730" cy="2438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4" name="Google Shape;274;p14"/>
          <p:cNvCxnSpPr/>
          <p:nvPr/>
        </p:nvCxnSpPr>
        <p:spPr>
          <a:xfrm flipH="1">
            <a:off x="8766810" y="3223260"/>
            <a:ext cx="87630" cy="914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14"/>
          <p:cNvCxnSpPr/>
          <p:nvPr/>
        </p:nvCxnSpPr>
        <p:spPr>
          <a:xfrm>
            <a:off x="8964930" y="3223260"/>
            <a:ext cx="102870" cy="6248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14"/>
          <p:cNvCxnSpPr/>
          <p:nvPr/>
        </p:nvCxnSpPr>
        <p:spPr>
          <a:xfrm flipH="1">
            <a:off x="9178290" y="3741420"/>
            <a:ext cx="83820" cy="1143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14"/>
          <p:cNvCxnSpPr/>
          <p:nvPr/>
        </p:nvCxnSpPr>
        <p:spPr>
          <a:xfrm>
            <a:off x="9368790" y="3691890"/>
            <a:ext cx="80010" cy="9525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14"/>
          <p:cNvCxnSpPr/>
          <p:nvPr/>
        </p:nvCxnSpPr>
        <p:spPr>
          <a:xfrm rot="10800000">
            <a:off x="9559290" y="3790950"/>
            <a:ext cx="8763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14"/>
          <p:cNvCxnSpPr/>
          <p:nvPr/>
        </p:nvCxnSpPr>
        <p:spPr>
          <a:xfrm rot="10800000">
            <a:off x="9757410" y="3798570"/>
            <a:ext cx="95250" cy="1066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0" name="Google Shape;280;p14"/>
          <p:cNvCxnSpPr/>
          <p:nvPr/>
        </p:nvCxnSpPr>
        <p:spPr>
          <a:xfrm flipH="1">
            <a:off x="9974580" y="3886200"/>
            <a:ext cx="80010" cy="304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1" name="Google Shape;281;p14"/>
          <p:cNvCxnSpPr/>
          <p:nvPr/>
        </p:nvCxnSpPr>
        <p:spPr>
          <a:xfrm rot="10800000">
            <a:off x="10165080" y="3897630"/>
            <a:ext cx="8763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2" name="Google Shape;282;p14"/>
          <p:cNvCxnSpPr/>
          <p:nvPr/>
        </p:nvCxnSpPr>
        <p:spPr>
          <a:xfrm flipH="1">
            <a:off x="10336530" y="2929890"/>
            <a:ext cx="125730" cy="914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14"/>
          <p:cNvCxnSpPr/>
          <p:nvPr/>
        </p:nvCxnSpPr>
        <p:spPr>
          <a:xfrm>
            <a:off x="10553700" y="2918460"/>
            <a:ext cx="87630" cy="23241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284;p14"/>
          <p:cNvCxnSpPr/>
          <p:nvPr/>
        </p:nvCxnSpPr>
        <p:spPr>
          <a:xfrm flipH="1">
            <a:off x="10759440" y="3070860"/>
            <a:ext cx="76200" cy="11811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F7887C0-041D-4328-B704-34F4566B567F}"/>
              </a:ext>
            </a:extLst>
          </p:cNvPr>
          <p:cNvSpPr txBox="1"/>
          <p:nvPr/>
        </p:nvSpPr>
        <p:spPr>
          <a:xfrm>
            <a:off x="7097368" y="2151492"/>
            <a:ext cx="130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Wastewater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3475-3061-46DB-9C80-DE471FC7B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58" y="650850"/>
            <a:ext cx="10515600" cy="748574"/>
          </a:xfrm>
        </p:spPr>
        <p:txBody>
          <a:bodyPr/>
          <a:lstStyle/>
          <a:p>
            <a:r>
              <a:rPr lang="en-US" dirty="0"/>
              <a:t>Motivation &amp;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17FFF-644A-41B3-BD2C-B4B906C03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58" y="1446006"/>
            <a:ext cx="10945148" cy="2988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Infected humans excrete COVID-19 virus in feces and urine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CF23B87-A10F-4B41-ADB7-9256F894228F}"/>
              </a:ext>
            </a:extLst>
          </p:cNvPr>
          <p:cNvGrpSpPr/>
          <p:nvPr/>
        </p:nvGrpSpPr>
        <p:grpSpPr>
          <a:xfrm>
            <a:off x="5066160" y="2034095"/>
            <a:ext cx="1748610" cy="1799679"/>
            <a:chOff x="6002612" y="1625567"/>
            <a:chExt cx="1748610" cy="179967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935F78-A97F-4AB9-99A6-6D1A50DEE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2612" y="1625567"/>
              <a:ext cx="1748610" cy="1799679"/>
            </a:xfrm>
            <a:prstGeom prst="rect">
              <a:avLst/>
            </a:prstGeom>
          </p:spPr>
        </p:pic>
        <p:pic>
          <p:nvPicPr>
            <p:cNvPr id="21" name="Picture 20" descr="A picture containing weapon, gun, wheel&#10;&#10;Description automatically generated">
              <a:extLst>
                <a:ext uri="{FF2B5EF4-FFF2-40B4-BE49-F238E27FC236}">
                  <a16:creationId xmlns:a16="http://schemas.microsoft.com/office/drawing/2014/main" id="{44AE55CC-3B2C-4CBA-B200-343F96C2662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147" y="2772730"/>
              <a:ext cx="277495" cy="297180"/>
            </a:xfrm>
            <a:prstGeom prst="rect">
              <a:avLst/>
            </a:prstGeom>
          </p:spPr>
        </p:pic>
        <p:pic>
          <p:nvPicPr>
            <p:cNvPr id="22" name="Picture 21" descr="A picture containing weapon, gun, wheel&#10;&#10;Description automatically generated">
              <a:extLst>
                <a:ext uri="{FF2B5EF4-FFF2-40B4-BE49-F238E27FC236}">
                  <a16:creationId xmlns:a16="http://schemas.microsoft.com/office/drawing/2014/main" id="{2A9DBBC2-3709-44DD-BAED-798C96A322C5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6742" y="2519132"/>
              <a:ext cx="201930" cy="21590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8A3E4FE-320C-449A-9CB7-AE3B2DA8F8CE}"/>
              </a:ext>
            </a:extLst>
          </p:cNvPr>
          <p:cNvSpPr txBox="1"/>
          <p:nvPr/>
        </p:nvSpPr>
        <p:spPr>
          <a:xfrm>
            <a:off x="5116396" y="3782029"/>
            <a:ext cx="157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Sanitary Sewer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28C0DE0-7137-4DE8-8290-E14996FE0A0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3" y="2352202"/>
            <a:ext cx="1677424" cy="9993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7B482C-9745-41CB-A628-62DA0ABB8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698" y="2311199"/>
            <a:ext cx="1094327" cy="1258933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939981C2-1296-4370-A9E0-8551484A7CE8}"/>
              </a:ext>
            </a:extLst>
          </p:cNvPr>
          <p:cNvSpPr/>
          <p:nvPr/>
        </p:nvSpPr>
        <p:spPr>
          <a:xfrm>
            <a:off x="2352865" y="2779047"/>
            <a:ext cx="694040" cy="3648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F04CFC0-5E92-4138-AC21-ED038DDDA844}"/>
              </a:ext>
            </a:extLst>
          </p:cNvPr>
          <p:cNvSpPr/>
          <p:nvPr/>
        </p:nvSpPr>
        <p:spPr>
          <a:xfrm>
            <a:off x="4254255" y="2723702"/>
            <a:ext cx="694040" cy="3648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5D8B588-2EAF-4B7D-BC46-6BD8AD833AD0}"/>
              </a:ext>
            </a:extLst>
          </p:cNvPr>
          <p:cNvGrpSpPr/>
          <p:nvPr/>
        </p:nvGrpSpPr>
        <p:grpSpPr>
          <a:xfrm>
            <a:off x="6926593" y="2045911"/>
            <a:ext cx="4509616" cy="1657217"/>
            <a:chOff x="6926593" y="2045911"/>
            <a:chExt cx="4509616" cy="165721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9348B2C-305A-4679-82BD-43B821BB2532}"/>
                </a:ext>
              </a:extLst>
            </p:cNvPr>
            <p:cNvGrpSpPr/>
            <p:nvPr/>
          </p:nvGrpSpPr>
          <p:grpSpPr>
            <a:xfrm>
              <a:off x="9471670" y="2045911"/>
              <a:ext cx="1964539" cy="1657217"/>
              <a:chOff x="9475342" y="864162"/>
              <a:chExt cx="1964539" cy="165721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DCC27F8-6476-43B5-BDB8-AB46D4B543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5795" t="5553" r="25322" b="4895"/>
              <a:stretch/>
            </p:blipFill>
            <p:spPr>
              <a:xfrm>
                <a:off x="10091373" y="894361"/>
                <a:ext cx="1307907" cy="125768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9724A2-9741-43D5-9FE4-1F7B6AEC7D21}"/>
                  </a:ext>
                </a:extLst>
              </p:cNvPr>
              <p:cNvSpPr txBox="1"/>
              <p:nvPr/>
            </p:nvSpPr>
            <p:spPr>
              <a:xfrm>
                <a:off x="10155427" y="2152047"/>
                <a:ext cx="1284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SARS-CoV-2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BB070D0-6A21-4BE3-8661-980B9DFFB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35999" y="1037026"/>
                <a:ext cx="748874" cy="357665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07B15-30BF-418E-B646-27E9087ECC15}"/>
                  </a:ext>
                </a:extLst>
              </p:cNvPr>
              <p:cNvSpPr txBox="1"/>
              <p:nvPr/>
            </p:nvSpPr>
            <p:spPr>
              <a:xfrm>
                <a:off x="9475342" y="864162"/>
                <a:ext cx="591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RNA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89EA532-BB0D-4475-87FD-BDCF68CBF8F8}"/>
                </a:ext>
              </a:extLst>
            </p:cNvPr>
            <p:cNvGrpSpPr/>
            <p:nvPr/>
          </p:nvGrpSpPr>
          <p:grpSpPr>
            <a:xfrm>
              <a:off x="7977742" y="2527516"/>
              <a:ext cx="600669" cy="687252"/>
              <a:chOff x="6096000" y="1130064"/>
              <a:chExt cx="600669" cy="687252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C4573544-301B-49C7-9003-9464D6627C35}"/>
                  </a:ext>
                </a:extLst>
              </p:cNvPr>
              <p:cNvGrpSpPr/>
              <p:nvPr/>
            </p:nvGrpSpPr>
            <p:grpSpPr>
              <a:xfrm>
                <a:off x="6107501" y="1130064"/>
                <a:ext cx="565912" cy="657191"/>
                <a:chOff x="5641074" y="5354930"/>
                <a:chExt cx="565912" cy="657191"/>
              </a:xfrm>
            </p:grpSpPr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B670DD77-9C21-4E53-84DC-83B15C5A948C}"/>
                    </a:ext>
                  </a:extLst>
                </p:cNvPr>
                <p:cNvSpPr/>
                <p:nvPr/>
              </p:nvSpPr>
              <p:spPr>
                <a:xfrm>
                  <a:off x="5749047" y="5455961"/>
                  <a:ext cx="346953" cy="556160"/>
                </a:xfrm>
                <a:prstGeom prst="roundRect">
                  <a:avLst/>
                </a:pr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CA0A8AB8-8753-4CE4-9525-EFF090140BEF}"/>
                    </a:ext>
                  </a:extLst>
                </p:cNvPr>
                <p:cNvSpPr/>
                <p:nvPr/>
              </p:nvSpPr>
              <p:spPr>
                <a:xfrm>
                  <a:off x="5641074" y="5602137"/>
                  <a:ext cx="565912" cy="122258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25CC33E0-D673-45C0-9149-F1134C5EEBFB}"/>
                    </a:ext>
                  </a:extLst>
                </p:cNvPr>
                <p:cNvSpPr/>
                <p:nvPr/>
              </p:nvSpPr>
              <p:spPr>
                <a:xfrm>
                  <a:off x="5795950" y="5404262"/>
                  <a:ext cx="247462" cy="118669"/>
                </a:xfrm>
                <a:prstGeom prst="round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F1B7169-027E-4266-AF69-97CEE2E2D008}"/>
                    </a:ext>
                  </a:extLst>
                </p:cNvPr>
                <p:cNvSpPr/>
                <p:nvPr/>
              </p:nvSpPr>
              <p:spPr>
                <a:xfrm>
                  <a:off x="5782107" y="5354930"/>
                  <a:ext cx="274377" cy="635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BF97EF8-18A7-4676-97DB-F53600147DAA}"/>
                    </a:ext>
                  </a:extLst>
                </p:cNvPr>
                <p:cNvSpPr/>
                <p:nvPr/>
              </p:nvSpPr>
              <p:spPr>
                <a:xfrm>
                  <a:off x="5804961" y="5404263"/>
                  <a:ext cx="228976" cy="921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108DDE44-FB95-4106-B834-DA29DB06BDA0}"/>
                    </a:ext>
                  </a:extLst>
                </p:cNvPr>
                <p:cNvSpPr/>
                <p:nvPr/>
              </p:nvSpPr>
              <p:spPr>
                <a:xfrm>
                  <a:off x="5782107" y="5474990"/>
                  <a:ext cx="274377" cy="8097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CD2C235-83CF-4901-AEE3-04878757CA09}"/>
                  </a:ext>
                </a:extLst>
              </p:cNvPr>
              <p:cNvSpPr txBox="1"/>
              <p:nvPr/>
            </p:nvSpPr>
            <p:spPr>
              <a:xfrm>
                <a:off x="6096000" y="1447984"/>
                <a:ext cx="6006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 L</a:t>
                </a:r>
              </a:p>
            </p:txBody>
          </p:sp>
        </p:grpSp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F6EE18E8-8C6A-4DDE-BE91-24AFBDE4D5DB}"/>
                </a:ext>
              </a:extLst>
            </p:cNvPr>
            <p:cNvSpPr/>
            <p:nvPr/>
          </p:nvSpPr>
          <p:spPr>
            <a:xfrm>
              <a:off x="6926593" y="2660347"/>
              <a:ext cx="694040" cy="364838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row: Right 64">
              <a:extLst>
                <a:ext uri="{FF2B5EF4-FFF2-40B4-BE49-F238E27FC236}">
                  <a16:creationId xmlns:a16="http://schemas.microsoft.com/office/drawing/2014/main" id="{94D155F6-B381-441E-8582-44F430FF51C0}"/>
                </a:ext>
              </a:extLst>
            </p:cNvPr>
            <p:cNvSpPr/>
            <p:nvPr/>
          </p:nvSpPr>
          <p:spPr>
            <a:xfrm>
              <a:off x="8837626" y="2669039"/>
              <a:ext cx="694040" cy="364838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309C797-3902-4C80-9B1A-26CBF1D64CF6}"/>
                </a:ext>
              </a:extLst>
            </p:cNvPr>
            <p:cNvSpPr txBox="1"/>
            <p:nvPr/>
          </p:nvSpPr>
          <p:spPr>
            <a:xfrm>
              <a:off x="7619866" y="3222173"/>
              <a:ext cx="14942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 Bottle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67A539F-CB6B-4DA8-A0D1-F6AD8F8AC0EE}"/>
              </a:ext>
            </a:extLst>
          </p:cNvPr>
          <p:cNvGrpSpPr/>
          <p:nvPr/>
        </p:nvGrpSpPr>
        <p:grpSpPr>
          <a:xfrm>
            <a:off x="984779" y="4556424"/>
            <a:ext cx="11418455" cy="1647047"/>
            <a:chOff x="984779" y="4556424"/>
            <a:chExt cx="11418455" cy="1647047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17B48920-494D-4FE1-B58F-468F5DD58614}"/>
                </a:ext>
              </a:extLst>
            </p:cNvPr>
            <p:cNvSpPr txBox="1">
              <a:spLocks/>
            </p:cNvSpPr>
            <p:nvPr/>
          </p:nvSpPr>
          <p:spPr>
            <a:xfrm>
              <a:off x="984779" y="5109963"/>
              <a:ext cx="11418455" cy="10935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u="sng" dirty="0"/>
                <a:t>Ultimate objective</a:t>
              </a:r>
              <a:r>
                <a:rPr lang="en-US" sz="2400" dirty="0"/>
                <a:t>:  Relate wastewater measurements to predict COVID-19 cases.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sp>
          <p:nvSpPr>
            <p:cNvPr id="70" name="Arrow: Up-Down 69">
              <a:extLst>
                <a:ext uri="{FF2B5EF4-FFF2-40B4-BE49-F238E27FC236}">
                  <a16:creationId xmlns:a16="http://schemas.microsoft.com/office/drawing/2014/main" id="{72AEC60B-1E8F-4A93-A912-16164A037174}"/>
                </a:ext>
              </a:extLst>
            </p:cNvPr>
            <p:cNvSpPr/>
            <p:nvPr/>
          </p:nvSpPr>
          <p:spPr>
            <a:xfrm rot="16200000">
              <a:off x="5789968" y="208758"/>
              <a:ext cx="627777" cy="9323109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577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AF9BE-4D69-4590-8D0A-E0E2C161E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3330"/>
            <a:ext cx="12192000" cy="4185400"/>
          </a:xfrm>
          <a:prstGeom prst="rect">
            <a:avLst/>
          </a:prstGeom>
        </p:spPr>
      </p:pic>
      <p:sp>
        <p:nvSpPr>
          <p:cNvPr id="238" name="Google Shape;238;p14"/>
          <p:cNvSpPr txBox="1">
            <a:spLocks noGrp="1"/>
          </p:cNvSpPr>
          <p:nvPr>
            <p:ph type="title"/>
          </p:nvPr>
        </p:nvSpPr>
        <p:spPr>
          <a:xfrm>
            <a:off x="354875" y="247559"/>
            <a:ext cx="10515600" cy="85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University Surveillance</a:t>
            </a:r>
            <a:endParaRPr/>
          </a:p>
        </p:txBody>
      </p:sp>
      <p:grpSp>
        <p:nvGrpSpPr>
          <p:cNvPr id="240" name="Google Shape;240;p14"/>
          <p:cNvGrpSpPr/>
          <p:nvPr/>
        </p:nvGrpSpPr>
        <p:grpSpPr>
          <a:xfrm>
            <a:off x="6930886" y="4883499"/>
            <a:ext cx="1534972" cy="1699806"/>
            <a:chOff x="6930886" y="4883499"/>
            <a:chExt cx="1534972" cy="1699806"/>
          </a:xfrm>
        </p:grpSpPr>
        <p:cxnSp>
          <p:nvCxnSpPr>
            <p:cNvPr id="241" name="Google Shape;241;p14"/>
            <p:cNvCxnSpPr/>
            <p:nvPr/>
          </p:nvCxnSpPr>
          <p:spPr>
            <a:xfrm rot="10800000">
              <a:off x="7707086" y="4883499"/>
              <a:ext cx="0" cy="1085222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42" name="Google Shape;242;p14"/>
            <p:cNvSpPr txBox="1"/>
            <p:nvPr/>
          </p:nvSpPr>
          <p:spPr>
            <a:xfrm>
              <a:off x="6930886" y="5936974"/>
              <a:ext cx="153497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Vaccine Opt In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 Students</a:t>
              </a:r>
              <a:endParaRPr/>
            </a:p>
          </p:txBody>
        </p:sp>
      </p:grpSp>
      <p:cxnSp>
        <p:nvCxnSpPr>
          <p:cNvPr id="243" name="Google Shape;243;p14"/>
          <p:cNvCxnSpPr/>
          <p:nvPr/>
        </p:nvCxnSpPr>
        <p:spPr>
          <a:xfrm>
            <a:off x="2289810" y="3741420"/>
            <a:ext cx="53340" cy="381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4" name="Google Shape;244;p14"/>
          <p:cNvCxnSpPr/>
          <p:nvPr/>
        </p:nvCxnSpPr>
        <p:spPr>
          <a:xfrm>
            <a:off x="2484120" y="3840480"/>
            <a:ext cx="53340" cy="381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5" name="Google Shape;245;p14"/>
          <p:cNvCxnSpPr/>
          <p:nvPr/>
        </p:nvCxnSpPr>
        <p:spPr>
          <a:xfrm flipH="1">
            <a:off x="2644140" y="3402330"/>
            <a:ext cx="163830" cy="4076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14"/>
          <p:cNvCxnSpPr/>
          <p:nvPr/>
        </p:nvCxnSpPr>
        <p:spPr>
          <a:xfrm flipH="1">
            <a:off x="3025140" y="2971800"/>
            <a:ext cx="121920" cy="1790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7" name="Google Shape;247;p14"/>
          <p:cNvCxnSpPr/>
          <p:nvPr/>
        </p:nvCxnSpPr>
        <p:spPr>
          <a:xfrm flipH="1">
            <a:off x="2876550" y="3268980"/>
            <a:ext cx="68580" cy="7239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8" name="Google Shape;248;p14"/>
          <p:cNvCxnSpPr/>
          <p:nvPr/>
        </p:nvCxnSpPr>
        <p:spPr>
          <a:xfrm rot="10800000">
            <a:off x="3265170" y="2971800"/>
            <a:ext cx="83820" cy="11811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9" name="Google Shape;249;p14"/>
          <p:cNvCxnSpPr/>
          <p:nvPr/>
        </p:nvCxnSpPr>
        <p:spPr>
          <a:xfrm>
            <a:off x="3474720" y="3169920"/>
            <a:ext cx="80010" cy="5715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0" name="Google Shape;250;p14"/>
          <p:cNvCxnSpPr/>
          <p:nvPr/>
        </p:nvCxnSpPr>
        <p:spPr>
          <a:xfrm flipH="1">
            <a:off x="3646170" y="2945130"/>
            <a:ext cx="99060" cy="23241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1" name="Google Shape;251;p14"/>
          <p:cNvCxnSpPr/>
          <p:nvPr/>
        </p:nvCxnSpPr>
        <p:spPr>
          <a:xfrm>
            <a:off x="3874770" y="2933700"/>
            <a:ext cx="110490" cy="1676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2" name="Google Shape;252;p14"/>
          <p:cNvCxnSpPr/>
          <p:nvPr/>
        </p:nvCxnSpPr>
        <p:spPr>
          <a:xfrm>
            <a:off x="4057650" y="3219450"/>
            <a:ext cx="95250" cy="1143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3" name="Google Shape;253;p14"/>
          <p:cNvCxnSpPr/>
          <p:nvPr/>
        </p:nvCxnSpPr>
        <p:spPr>
          <a:xfrm rot="10800000" flipH="1">
            <a:off x="4244340" y="3025140"/>
            <a:ext cx="140970" cy="266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4" name="Google Shape;254;p14"/>
          <p:cNvCxnSpPr/>
          <p:nvPr/>
        </p:nvCxnSpPr>
        <p:spPr>
          <a:xfrm rot="10800000">
            <a:off x="4461510" y="2971800"/>
            <a:ext cx="441960" cy="21336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5" name="Google Shape;255;p14"/>
          <p:cNvCxnSpPr/>
          <p:nvPr/>
        </p:nvCxnSpPr>
        <p:spPr>
          <a:xfrm rot="10800000">
            <a:off x="4994910" y="3261360"/>
            <a:ext cx="118110" cy="2209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14"/>
          <p:cNvCxnSpPr/>
          <p:nvPr/>
        </p:nvCxnSpPr>
        <p:spPr>
          <a:xfrm flipH="1">
            <a:off x="5193030" y="2846070"/>
            <a:ext cx="144780" cy="62865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14"/>
          <p:cNvCxnSpPr/>
          <p:nvPr/>
        </p:nvCxnSpPr>
        <p:spPr>
          <a:xfrm rot="10800000">
            <a:off x="6195060" y="2320290"/>
            <a:ext cx="144780" cy="25146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14"/>
          <p:cNvCxnSpPr/>
          <p:nvPr/>
        </p:nvCxnSpPr>
        <p:spPr>
          <a:xfrm rot="10800000">
            <a:off x="5414010" y="2792730"/>
            <a:ext cx="80010" cy="1028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14"/>
          <p:cNvCxnSpPr/>
          <p:nvPr/>
        </p:nvCxnSpPr>
        <p:spPr>
          <a:xfrm rot="10800000" flipH="1">
            <a:off x="5581650" y="2324100"/>
            <a:ext cx="137160" cy="52959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14"/>
          <p:cNvCxnSpPr/>
          <p:nvPr/>
        </p:nvCxnSpPr>
        <p:spPr>
          <a:xfrm rot="10800000">
            <a:off x="6351270" y="2670810"/>
            <a:ext cx="140970" cy="4953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14"/>
          <p:cNvCxnSpPr/>
          <p:nvPr/>
        </p:nvCxnSpPr>
        <p:spPr>
          <a:xfrm>
            <a:off x="5814060" y="2266950"/>
            <a:ext cx="68580" cy="381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14"/>
          <p:cNvCxnSpPr/>
          <p:nvPr/>
        </p:nvCxnSpPr>
        <p:spPr>
          <a:xfrm rot="10800000" flipH="1">
            <a:off x="6004560" y="2255520"/>
            <a:ext cx="80010" cy="5715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14"/>
          <p:cNvCxnSpPr/>
          <p:nvPr/>
        </p:nvCxnSpPr>
        <p:spPr>
          <a:xfrm rot="10800000" flipH="1">
            <a:off x="6602730" y="3162300"/>
            <a:ext cx="95250" cy="647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14"/>
          <p:cNvCxnSpPr/>
          <p:nvPr/>
        </p:nvCxnSpPr>
        <p:spPr>
          <a:xfrm rot="10800000" flipH="1">
            <a:off x="6751320" y="2160270"/>
            <a:ext cx="160020" cy="9029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14"/>
          <p:cNvCxnSpPr/>
          <p:nvPr/>
        </p:nvCxnSpPr>
        <p:spPr>
          <a:xfrm rot="10800000">
            <a:off x="6972300" y="2156460"/>
            <a:ext cx="144780" cy="7124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6" name="Google Shape;266;p14"/>
          <p:cNvCxnSpPr/>
          <p:nvPr/>
        </p:nvCxnSpPr>
        <p:spPr>
          <a:xfrm rot="10800000" flipH="1">
            <a:off x="7193280" y="2834640"/>
            <a:ext cx="95250" cy="647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14"/>
          <p:cNvCxnSpPr/>
          <p:nvPr/>
        </p:nvCxnSpPr>
        <p:spPr>
          <a:xfrm rot="10800000" flipH="1">
            <a:off x="7383780" y="2769870"/>
            <a:ext cx="76200" cy="304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14"/>
          <p:cNvCxnSpPr/>
          <p:nvPr/>
        </p:nvCxnSpPr>
        <p:spPr>
          <a:xfrm flipH="1">
            <a:off x="7570470" y="2579370"/>
            <a:ext cx="114300" cy="152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9" name="Google Shape;269;p14"/>
          <p:cNvCxnSpPr/>
          <p:nvPr/>
        </p:nvCxnSpPr>
        <p:spPr>
          <a:xfrm>
            <a:off x="7787640" y="2586990"/>
            <a:ext cx="99060" cy="4953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0" name="Google Shape;270;p14"/>
          <p:cNvCxnSpPr/>
          <p:nvPr/>
        </p:nvCxnSpPr>
        <p:spPr>
          <a:xfrm>
            <a:off x="7989570" y="2739390"/>
            <a:ext cx="87630" cy="1295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1" name="Google Shape;271;p14"/>
          <p:cNvCxnSpPr/>
          <p:nvPr/>
        </p:nvCxnSpPr>
        <p:spPr>
          <a:xfrm rot="10800000">
            <a:off x="8191500" y="2941320"/>
            <a:ext cx="72390" cy="10287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14"/>
          <p:cNvCxnSpPr/>
          <p:nvPr/>
        </p:nvCxnSpPr>
        <p:spPr>
          <a:xfrm>
            <a:off x="8576310" y="2827020"/>
            <a:ext cx="95250" cy="43053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14"/>
          <p:cNvCxnSpPr/>
          <p:nvPr/>
        </p:nvCxnSpPr>
        <p:spPr>
          <a:xfrm flipH="1">
            <a:off x="8343900" y="2823210"/>
            <a:ext cx="125730" cy="2438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4" name="Google Shape;274;p14"/>
          <p:cNvCxnSpPr/>
          <p:nvPr/>
        </p:nvCxnSpPr>
        <p:spPr>
          <a:xfrm flipH="1">
            <a:off x="8766810" y="3223260"/>
            <a:ext cx="87630" cy="914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14"/>
          <p:cNvCxnSpPr/>
          <p:nvPr/>
        </p:nvCxnSpPr>
        <p:spPr>
          <a:xfrm>
            <a:off x="8964930" y="3223260"/>
            <a:ext cx="102870" cy="6248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14"/>
          <p:cNvCxnSpPr/>
          <p:nvPr/>
        </p:nvCxnSpPr>
        <p:spPr>
          <a:xfrm flipH="1">
            <a:off x="9178290" y="3741420"/>
            <a:ext cx="83820" cy="1143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14"/>
          <p:cNvCxnSpPr/>
          <p:nvPr/>
        </p:nvCxnSpPr>
        <p:spPr>
          <a:xfrm>
            <a:off x="9368790" y="3691890"/>
            <a:ext cx="80010" cy="9525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14"/>
          <p:cNvCxnSpPr/>
          <p:nvPr/>
        </p:nvCxnSpPr>
        <p:spPr>
          <a:xfrm rot="10800000">
            <a:off x="9559290" y="3790950"/>
            <a:ext cx="8763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14"/>
          <p:cNvCxnSpPr/>
          <p:nvPr/>
        </p:nvCxnSpPr>
        <p:spPr>
          <a:xfrm rot="10800000">
            <a:off x="9757410" y="3798570"/>
            <a:ext cx="95250" cy="1066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0" name="Google Shape;280;p14"/>
          <p:cNvCxnSpPr/>
          <p:nvPr/>
        </p:nvCxnSpPr>
        <p:spPr>
          <a:xfrm flipH="1">
            <a:off x="9974580" y="3886200"/>
            <a:ext cx="80010" cy="304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1" name="Google Shape;281;p14"/>
          <p:cNvCxnSpPr/>
          <p:nvPr/>
        </p:nvCxnSpPr>
        <p:spPr>
          <a:xfrm rot="10800000">
            <a:off x="10165080" y="3897630"/>
            <a:ext cx="8763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2" name="Google Shape;282;p14"/>
          <p:cNvCxnSpPr/>
          <p:nvPr/>
        </p:nvCxnSpPr>
        <p:spPr>
          <a:xfrm flipH="1">
            <a:off x="10336530" y="2929890"/>
            <a:ext cx="125730" cy="914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14"/>
          <p:cNvCxnSpPr/>
          <p:nvPr/>
        </p:nvCxnSpPr>
        <p:spPr>
          <a:xfrm>
            <a:off x="10553700" y="2918460"/>
            <a:ext cx="87630" cy="23241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284;p14"/>
          <p:cNvCxnSpPr/>
          <p:nvPr/>
        </p:nvCxnSpPr>
        <p:spPr>
          <a:xfrm flipH="1">
            <a:off x="10759440" y="3070860"/>
            <a:ext cx="76200" cy="11811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AFF57-E32F-494E-A2F3-E5D370355116}"/>
              </a:ext>
            </a:extLst>
          </p:cNvPr>
          <p:cNvCxnSpPr/>
          <p:nvPr/>
        </p:nvCxnSpPr>
        <p:spPr>
          <a:xfrm flipV="1">
            <a:off x="2442210" y="3680460"/>
            <a:ext cx="148590" cy="8763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56D509-826A-41CE-82EE-3159DFD6B7D8}"/>
              </a:ext>
            </a:extLst>
          </p:cNvPr>
          <p:cNvCxnSpPr>
            <a:cxnSpLocks/>
          </p:cNvCxnSpPr>
          <p:nvPr/>
        </p:nvCxnSpPr>
        <p:spPr>
          <a:xfrm flipV="1">
            <a:off x="2827020" y="3154680"/>
            <a:ext cx="175260" cy="31623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9F8FFA5-6C5D-47FA-8896-277A7B9F9783}"/>
              </a:ext>
            </a:extLst>
          </p:cNvPr>
          <p:cNvCxnSpPr>
            <a:cxnSpLocks/>
          </p:cNvCxnSpPr>
          <p:nvPr/>
        </p:nvCxnSpPr>
        <p:spPr>
          <a:xfrm flipV="1">
            <a:off x="3021330" y="3078480"/>
            <a:ext cx="190500" cy="6858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BD617C-5039-46CA-8B2F-78369E348D8F}"/>
              </a:ext>
            </a:extLst>
          </p:cNvPr>
          <p:cNvCxnSpPr>
            <a:cxnSpLocks/>
          </p:cNvCxnSpPr>
          <p:nvPr/>
        </p:nvCxnSpPr>
        <p:spPr>
          <a:xfrm flipV="1">
            <a:off x="2632710" y="3493770"/>
            <a:ext cx="171450" cy="15621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7B094E2-875C-42A8-BC84-40C246B21CEF}"/>
              </a:ext>
            </a:extLst>
          </p:cNvPr>
          <p:cNvCxnSpPr>
            <a:cxnSpLocks/>
          </p:cNvCxnSpPr>
          <p:nvPr/>
        </p:nvCxnSpPr>
        <p:spPr>
          <a:xfrm flipV="1">
            <a:off x="3421380" y="3059430"/>
            <a:ext cx="182880" cy="3429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926C3F3-A682-473A-B4FB-BC9D3C18161E}"/>
              </a:ext>
            </a:extLst>
          </p:cNvPr>
          <p:cNvCxnSpPr>
            <a:cxnSpLocks/>
          </p:cNvCxnSpPr>
          <p:nvPr/>
        </p:nvCxnSpPr>
        <p:spPr>
          <a:xfrm>
            <a:off x="3219450" y="3078480"/>
            <a:ext cx="20574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37DD02F-8BCF-416A-98B3-CA7628A67891}"/>
              </a:ext>
            </a:extLst>
          </p:cNvPr>
          <p:cNvCxnSpPr>
            <a:cxnSpLocks/>
          </p:cNvCxnSpPr>
          <p:nvPr/>
        </p:nvCxnSpPr>
        <p:spPr>
          <a:xfrm>
            <a:off x="3623310" y="3059430"/>
            <a:ext cx="18288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7D6B4A3-F739-44CE-B3E2-2BD1758397B8}"/>
              </a:ext>
            </a:extLst>
          </p:cNvPr>
          <p:cNvCxnSpPr>
            <a:cxnSpLocks/>
          </p:cNvCxnSpPr>
          <p:nvPr/>
        </p:nvCxnSpPr>
        <p:spPr>
          <a:xfrm>
            <a:off x="3817620" y="3070860"/>
            <a:ext cx="201930" cy="6096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D162D5F-9EC5-42F3-9F5C-DBD58DAD49CF}"/>
              </a:ext>
            </a:extLst>
          </p:cNvPr>
          <p:cNvCxnSpPr>
            <a:cxnSpLocks/>
          </p:cNvCxnSpPr>
          <p:nvPr/>
        </p:nvCxnSpPr>
        <p:spPr>
          <a:xfrm>
            <a:off x="4023360" y="3128010"/>
            <a:ext cx="182880" cy="2667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732E8A5-2F08-486B-AA40-0FA4D3C91439}"/>
              </a:ext>
            </a:extLst>
          </p:cNvPr>
          <p:cNvCxnSpPr>
            <a:cxnSpLocks/>
          </p:cNvCxnSpPr>
          <p:nvPr/>
        </p:nvCxnSpPr>
        <p:spPr>
          <a:xfrm>
            <a:off x="4217670" y="3147060"/>
            <a:ext cx="17907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E62A84B-2084-4969-87F8-2C1E6600DE6E}"/>
              </a:ext>
            </a:extLst>
          </p:cNvPr>
          <p:cNvCxnSpPr>
            <a:cxnSpLocks/>
          </p:cNvCxnSpPr>
          <p:nvPr/>
        </p:nvCxnSpPr>
        <p:spPr>
          <a:xfrm flipV="1">
            <a:off x="4960620" y="3143250"/>
            <a:ext cx="205740" cy="20193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E4DB3A6-862C-4AFF-A724-E410B656692D}"/>
              </a:ext>
            </a:extLst>
          </p:cNvPr>
          <p:cNvCxnSpPr>
            <a:cxnSpLocks/>
          </p:cNvCxnSpPr>
          <p:nvPr/>
        </p:nvCxnSpPr>
        <p:spPr>
          <a:xfrm flipV="1">
            <a:off x="5158740" y="3063240"/>
            <a:ext cx="190500" cy="8382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7111BD7-0399-4DE3-9F2A-C58BE15847CA}"/>
              </a:ext>
            </a:extLst>
          </p:cNvPr>
          <p:cNvCxnSpPr>
            <a:cxnSpLocks/>
          </p:cNvCxnSpPr>
          <p:nvPr/>
        </p:nvCxnSpPr>
        <p:spPr>
          <a:xfrm flipV="1">
            <a:off x="5360670" y="2632710"/>
            <a:ext cx="194310" cy="41529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582ECFA-5887-4D06-A63C-B4FDB4542043}"/>
              </a:ext>
            </a:extLst>
          </p:cNvPr>
          <p:cNvCxnSpPr>
            <a:cxnSpLocks/>
          </p:cNvCxnSpPr>
          <p:nvPr/>
        </p:nvCxnSpPr>
        <p:spPr>
          <a:xfrm flipV="1">
            <a:off x="5570220" y="2476500"/>
            <a:ext cx="186690" cy="15621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8E991B4-A647-494F-AE33-BBFF0E46A21A}"/>
              </a:ext>
            </a:extLst>
          </p:cNvPr>
          <p:cNvCxnSpPr>
            <a:cxnSpLocks/>
          </p:cNvCxnSpPr>
          <p:nvPr/>
        </p:nvCxnSpPr>
        <p:spPr>
          <a:xfrm flipV="1">
            <a:off x="5783580" y="2263140"/>
            <a:ext cx="171450" cy="21336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6BB56B6-6133-4F54-AAC8-A7CE9491BFCE}"/>
              </a:ext>
            </a:extLst>
          </p:cNvPr>
          <p:cNvCxnSpPr>
            <a:cxnSpLocks/>
          </p:cNvCxnSpPr>
          <p:nvPr/>
        </p:nvCxnSpPr>
        <p:spPr>
          <a:xfrm>
            <a:off x="5958840" y="2263140"/>
            <a:ext cx="186690" cy="11811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C269FBA-F0B1-4F7A-8063-A4476BBA816F}"/>
              </a:ext>
            </a:extLst>
          </p:cNvPr>
          <p:cNvCxnSpPr>
            <a:cxnSpLocks/>
          </p:cNvCxnSpPr>
          <p:nvPr/>
        </p:nvCxnSpPr>
        <p:spPr>
          <a:xfrm>
            <a:off x="6160770" y="2388870"/>
            <a:ext cx="205740" cy="31242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988D919-8527-4503-B770-9360B605C242}"/>
              </a:ext>
            </a:extLst>
          </p:cNvPr>
          <p:cNvCxnSpPr>
            <a:cxnSpLocks/>
          </p:cNvCxnSpPr>
          <p:nvPr/>
        </p:nvCxnSpPr>
        <p:spPr>
          <a:xfrm>
            <a:off x="6355080" y="2701290"/>
            <a:ext cx="194310" cy="27051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40DBEF1-6562-4947-87DB-52FD4E755F88}"/>
              </a:ext>
            </a:extLst>
          </p:cNvPr>
          <p:cNvCxnSpPr>
            <a:cxnSpLocks/>
          </p:cNvCxnSpPr>
          <p:nvPr/>
        </p:nvCxnSpPr>
        <p:spPr>
          <a:xfrm flipV="1">
            <a:off x="6560820" y="2807970"/>
            <a:ext cx="175260" cy="17145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045C9DF-5997-408E-B07F-51861EA28FC6}"/>
              </a:ext>
            </a:extLst>
          </p:cNvPr>
          <p:cNvCxnSpPr>
            <a:cxnSpLocks/>
          </p:cNvCxnSpPr>
          <p:nvPr/>
        </p:nvCxnSpPr>
        <p:spPr>
          <a:xfrm flipV="1">
            <a:off x="6758940" y="2701290"/>
            <a:ext cx="186690" cy="9144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2666384-13B2-4341-9285-D1BC085F0325}"/>
              </a:ext>
            </a:extLst>
          </p:cNvPr>
          <p:cNvCxnSpPr>
            <a:cxnSpLocks/>
          </p:cNvCxnSpPr>
          <p:nvPr/>
        </p:nvCxnSpPr>
        <p:spPr>
          <a:xfrm flipV="1">
            <a:off x="6949440" y="2602230"/>
            <a:ext cx="179070" cy="9906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79CE7A-79A3-4BDE-B21D-E6136CB6331B}"/>
              </a:ext>
            </a:extLst>
          </p:cNvPr>
          <p:cNvCxnSpPr>
            <a:cxnSpLocks/>
          </p:cNvCxnSpPr>
          <p:nvPr/>
        </p:nvCxnSpPr>
        <p:spPr>
          <a:xfrm flipV="1">
            <a:off x="7345680" y="2697480"/>
            <a:ext cx="171450" cy="12954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DD873CF-AF32-4FCF-9E88-667925E79620}"/>
              </a:ext>
            </a:extLst>
          </p:cNvPr>
          <p:cNvCxnSpPr>
            <a:cxnSpLocks/>
          </p:cNvCxnSpPr>
          <p:nvPr/>
        </p:nvCxnSpPr>
        <p:spPr>
          <a:xfrm>
            <a:off x="7155180" y="2598420"/>
            <a:ext cx="179070" cy="22479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70AF8DC-9C9E-45E0-8224-F56163F562AE}"/>
              </a:ext>
            </a:extLst>
          </p:cNvPr>
          <p:cNvCxnSpPr>
            <a:cxnSpLocks/>
          </p:cNvCxnSpPr>
          <p:nvPr/>
        </p:nvCxnSpPr>
        <p:spPr>
          <a:xfrm flipV="1">
            <a:off x="7555230" y="2647950"/>
            <a:ext cx="194310" cy="3429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C996B36-FEEC-469F-9AD6-F63D60CE473B}"/>
              </a:ext>
            </a:extLst>
          </p:cNvPr>
          <p:cNvCxnSpPr>
            <a:cxnSpLocks/>
          </p:cNvCxnSpPr>
          <p:nvPr/>
        </p:nvCxnSpPr>
        <p:spPr>
          <a:xfrm>
            <a:off x="7749540" y="2659380"/>
            <a:ext cx="175260" cy="3048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29D36F0-C59C-48A5-A246-D34D98F1C120}"/>
              </a:ext>
            </a:extLst>
          </p:cNvPr>
          <p:cNvCxnSpPr>
            <a:cxnSpLocks/>
          </p:cNvCxnSpPr>
          <p:nvPr/>
        </p:nvCxnSpPr>
        <p:spPr>
          <a:xfrm>
            <a:off x="7940040" y="2697480"/>
            <a:ext cx="171450" cy="17526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F43121F-3D84-4184-876C-EEB81DA1711E}"/>
              </a:ext>
            </a:extLst>
          </p:cNvPr>
          <p:cNvCxnSpPr>
            <a:cxnSpLocks/>
          </p:cNvCxnSpPr>
          <p:nvPr/>
        </p:nvCxnSpPr>
        <p:spPr>
          <a:xfrm>
            <a:off x="8141970" y="2891790"/>
            <a:ext cx="186690" cy="3048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EB373D0-434D-4E81-AA2E-C1F1CA0583D4}"/>
              </a:ext>
            </a:extLst>
          </p:cNvPr>
          <p:cNvCxnSpPr>
            <a:cxnSpLocks/>
          </p:cNvCxnSpPr>
          <p:nvPr/>
        </p:nvCxnSpPr>
        <p:spPr>
          <a:xfrm>
            <a:off x="8332470" y="2910840"/>
            <a:ext cx="198120" cy="14478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AAEDF9B-CFC0-4A6A-B861-95AA5204D1CF}"/>
              </a:ext>
            </a:extLst>
          </p:cNvPr>
          <p:cNvCxnSpPr>
            <a:cxnSpLocks/>
          </p:cNvCxnSpPr>
          <p:nvPr/>
        </p:nvCxnSpPr>
        <p:spPr>
          <a:xfrm>
            <a:off x="8545830" y="3063240"/>
            <a:ext cx="175260" cy="2667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D0831D1-8F0B-4626-8D3E-292ED06FA32A}"/>
              </a:ext>
            </a:extLst>
          </p:cNvPr>
          <p:cNvCxnSpPr>
            <a:cxnSpLocks/>
          </p:cNvCxnSpPr>
          <p:nvPr/>
        </p:nvCxnSpPr>
        <p:spPr>
          <a:xfrm>
            <a:off x="8728710" y="3089910"/>
            <a:ext cx="182880" cy="36576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B72DF8E-C686-4A1B-8DCE-C47C23CAB235}"/>
              </a:ext>
            </a:extLst>
          </p:cNvPr>
          <p:cNvCxnSpPr>
            <a:cxnSpLocks/>
          </p:cNvCxnSpPr>
          <p:nvPr/>
        </p:nvCxnSpPr>
        <p:spPr>
          <a:xfrm>
            <a:off x="8911590" y="3455670"/>
            <a:ext cx="213360" cy="1524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F9AF3B9-DFFC-4C4D-B6FE-BB5EE7DEF12A}"/>
              </a:ext>
            </a:extLst>
          </p:cNvPr>
          <p:cNvCxnSpPr>
            <a:cxnSpLocks/>
          </p:cNvCxnSpPr>
          <p:nvPr/>
        </p:nvCxnSpPr>
        <p:spPr>
          <a:xfrm flipV="1">
            <a:off x="10321290" y="3310890"/>
            <a:ext cx="182880" cy="21717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70917A0-6E71-4A5E-89A9-9735159E05D5}"/>
              </a:ext>
            </a:extLst>
          </p:cNvPr>
          <p:cNvCxnSpPr>
            <a:cxnSpLocks/>
          </p:cNvCxnSpPr>
          <p:nvPr/>
        </p:nvCxnSpPr>
        <p:spPr>
          <a:xfrm flipV="1">
            <a:off x="10104120" y="3531870"/>
            <a:ext cx="201930" cy="35052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7112108-08CA-410A-829A-79E91C96A7A3}"/>
              </a:ext>
            </a:extLst>
          </p:cNvPr>
          <p:cNvCxnSpPr>
            <a:cxnSpLocks/>
          </p:cNvCxnSpPr>
          <p:nvPr/>
        </p:nvCxnSpPr>
        <p:spPr>
          <a:xfrm flipV="1">
            <a:off x="10523220" y="3048000"/>
            <a:ext cx="175260" cy="24003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3D5602C-6360-4915-A2BD-C28BD61494C3}"/>
              </a:ext>
            </a:extLst>
          </p:cNvPr>
          <p:cNvCxnSpPr>
            <a:cxnSpLocks/>
          </p:cNvCxnSpPr>
          <p:nvPr/>
        </p:nvCxnSpPr>
        <p:spPr>
          <a:xfrm>
            <a:off x="9124950" y="3600450"/>
            <a:ext cx="198120" cy="18669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8453AED-D027-4C56-B0D4-1F2DC5A13291}"/>
              </a:ext>
            </a:extLst>
          </p:cNvPr>
          <p:cNvCxnSpPr>
            <a:cxnSpLocks/>
          </p:cNvCxnSpPr>
          <p:nvPr/>
        </p:nvCxnSpPr>
        <p:spPr>
          <a:xfrm flipV="1">
            <a:off x="9304020" y="3737610"/>
            <a:ext cx="217170" cy="3429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0A1BB91C-518A-4942-AE6F-D8772E39702A}"/>
              </a:ext>
            </a:extLst>
          </p:cNvPr>
          <p:cNvCxnSpPr>
            <a:cxnSpLocks/>
          </p:cNvCxnSpPr>
          <p:nvPr/>
        </p:nvCxnSpPr>
        <p:spPr>
          <a:xfrm>
            <a:off x="9509760" y="3729990"/>
            <a:ext cx="205740" cy="8763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5227E34F-6BBC-4585-923F-48FBFD9149A2}"/>
              </a:ext>
            </a:extLst>
          </p:cNvPr>
          <p:cNvCxnSpPr>
            <a:cxnSpLocks/>
          </p:cNvCxnSpPr>
          <p:nvPr/>
        </p:nvCxnSpPr>
        <p:spPr>
          <a:xfrm>
            <a:off x="9707880" y="3817620"/>
            <a:ext cx="205740" cy="3429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2A9542C-E52F-4431-BF2D-A1B0E6F2C879}"/>
              </a:ext>
            </a:extLst>
          </p:cNvPr>
          <p:cNvCxnSpPr>
            <a:cxnSpLocks/>
          </p:cNvCxnSpPr>
          <p:nvPr/>
        </p:nvCxnSpPr>
        <p:spPr>
          <a:xfrm>
            <a:off x="9894570" y="3836670"/>
            <a:ext cx="228600" cy="4572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14FC54A-4F72-4826-A782-8CBFAF434362}"/>
              </a:ext>
            </a:extLst>
          </p:cNvPr>
          <p:cNvCxnSpPr>
            <a:cxnSpLocks/>
          </p:cNvCxnSpPr>
          <p:nvPr/>
        </p:nvCxnSpPr>
        <p:spPr>
          <a:xfrm>
            <a:off x="10721340" y="3048000"/>
            <a:ext cx="171450" cy="8001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F67D1AE1-749D-4A99-AAD0-62BCFF0EF924}"/>
              </a:ext>
            </a:extLst>
          </p:cNvPr>
          <p:cNvCxnSpPr>
            <a:cxnSpLocks/>
          </p:cNvCxnSpPr>
          <p:nvPr/>
        </p:nvCxnSpPr>
        <p:spPr>
          <a:xfrm>
            <a:off x="4404360" y="3143250"/>
            <a:ext cx="560070" cy="20574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11AE8352-D765-4D41-BB2C-AE61546A14E9}"/>
              </a:ext>
            </a:extLst>
          </p:cNvPr>
          <p:cNvSpPr txBox="1"/>
          <p:nvPr/>
        </p:nvSpPr>
        <p:spPr>
          <a:xfrm>
            <a:off x="7097368" y="2151492"/>
            <a:ext cx="130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Wastewater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CC2DCE6-F3D5-4EA1-8D0E-24A72DB69CB2}"/>
              </a:ext>
            </a:extLst>
          </p:cNvPr>
          <p:cNvSpPr txBox="1"/>
          <p:nvPr/>
        </p:nvSpPr>
        <p:spPr>
          <a:xfrm>
            <a:off x="7545133" y="4020704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Cases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4FC36E-13CA-4C96-95AA-ABEAA3CDAD8E}"/>
              </a:ext>
            </a:extLst>
          </p:cNvPr>
          <p:cNvGrpSpPr/>
          <p:nvPr/>
        </p:nvGrpSpPr>
        <p:grpSpPr>
          <a:xfrm>
            <a:off x="3806192" y="3141346"/>
            <a:ext cx="1789389" cy="1229518"/>
            <a:chOff x="3806192" y="3141346"/>
            <a:chExt cx="1789389" cy="1229518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1A6EBF4-2996-4866-A72B-4592AAE62409}"/>
                </a:ext>
              </a:extLst>
            </p:cNvPr>
            <p:cNvSpPr txBox="1"/>
            <p:nvPr/>
          </p:nvSpPr>
          <p:spPr>
            <a:xfrm>
              <a:off x="3897487" y="3935703"/>
              <a:ext cx="1698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Moving Average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403FF5D-2BB8-4A99-911E-61D438B142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06192" y="4205370"/>
              <a:ext cx="251458" cy="1654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843ADB7B-F873-4188-9070-EDABAD161B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44291" y="3141346"/>
              <a:ext cx="228599" cy="8461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51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05" y="2606328"/>
            <a:ext cx="6076169" cy="39270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262" y="2617940"/>
            <a:ext cx="5532067" cy="40646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23901" y="419101"/>
            <a:ext cx="3266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County Scale</a:t>
            </a:r>
          </a:p>
          <a:p>
            <a:r>
              <a:rPr lang="en-US" sz="2400" dirty="0"/>
              <a:t>(Miami-Dade County, FL)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92770" y="176016"/>
            <a:ext cx="370787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Log-log association between SARS-Cov-2</a:t>
            </a:r>
          </a:p>
          <a:p>
            <a:r>
              <a:rPr lang="en-US" sz="1400" dirty="0"/>
              <a:t>and new COVID-19 cases shows that</a:t>
            </a:r>
          </a:p>
          <a:p>
            <a:endParaRPr lang="en-US" sz="1400" dirty="0"/>
          </a:p>
          <a:p>
            <a:r>
              <a:rPr lang="en-US" sz="1400" dirty="0"/>
              <a:t>a 1% increase in SARS-CoV-2 was associated </a:t>
            </a:r>
          </a:p>
          <a:p>
            <a:r>
              <a:rPr lang="en-US" sz="1400" dirty="0"/>
              <a:t>with 0.69% increase in COVID-19 new cases,</a:t>
            </a:r>
          </a:p>
          <a:p>
            <a:r>
              <a:rPr lang="en-US" sz="1400" dirty="0"/>
              <a:t>June 2020 to May 2021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Coefficient = 0.69, 95% CI = 0.53 - 0.85; p &lt; 0.01)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881183" y="2005877"/>
            <a:ext cx="3108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Association between SARS-Cov-2</a:t>
            </a:r>
          </a:p>
          <a:p>
            <a:pPr algn="ctr"/>
            <a:r>
              <a:rPr lang="en-US" sz="1400" dirty="0"/>
              <a:t>and new COVID-19 cases in Miami-Dade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53992" y="2087829"/>
            <a:ext cx="347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Association between observed and predicted</a:t>
            </a:r>
          </a:p>
          <a:p>
            <a:pPr algn="ctr"/>
            <a:r>
              <a:rPr lang="en-US" sz="1400" dirty="0"/>
              <a:t>new COVID-19 cases in Miami-Dade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35210-C86B-4CC6-93E9-7A59844FB7F3}"/>
              </a:ext>
            </a:extLst>
          </p:cNvPr>
          <p:cNvSpPr txBox="1"/>
          <p:nvPr/>
        </p:nvSpPr>
        <p:spPr>
          <a:xfrm>
            <a:off x="3867150" y="3933825"/>
            <a:ext cx="164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COVID-19 cases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F7F9C0-9140-4905-A743-EF38AEC47E88}"/>
              </a:ext>
            </a:extLst>
          </p:cNvPr>
          <p:cNvCxnSpPr/>
          <p:nvPr/>
        </p:nvCxnSpPr>
        <p:spPr>
          <a:xfrm flipH="1">
            <a:off x="3867150" y="4200525"/>
            <a:ext cx="190500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EC665B-9A4B-4B8D-BB1B-C264F5E5F4FC}"/>
              </a:ext>
            </a:extLst>
          </p:cNvPr>
          <p:cNvSpPr txBox="1"/>
          <p:nvPr/>
        </p:nvSpPr>
        <p:spPr>
          <a:xfrm>
            <a:off x="1664656" y="3059091"/>
            <a:ext cx="128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SARS-CoV-2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8DD068-A5DE-476C-A693-72EE8E084880}"/>
              </a:ext>
            </a:extLst>
          </p:cNvPr>
          <p:cNvCxnSpPr>
            <a:cxnSpLocks/>
          </p:cNvCxnSpPr>
          <p:nvPr/>
        </p:nvCxnSpPr>
        <p:spPr>
          <a:xfrm flipH="1">
            <a:off x="1453019" y="3300739"/>
            <a:ext cx="264352" cy="2441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C086416-F5F0-4A32-AD31-D3CF4B012014}"/>
              </a:ext>
            </a:extLst>
          </p:cNvPr>
          <p:cNvSpPr txBox="1"/>
          <p:nvPr/>
        </p:nvSpPr>
        <p:spPr>
          <a:xfrm>
            <a:off x="8641654" y="5100833"/>
            <a:ext cx="259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COVID-19 cases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13F97C-E2E6-42FB-848E-D10E24CB4BE4}"/>
              </a:ext>
            </a:extLst>
          </p:cNvPr>
          <p:cNvCxnSpPr>
            <a:cxnSpLocks/>
          </p:cNvCxnSpPr>
          <p:nvPr/>
        </p:nvCxnSpPr>
        <p:spPr>
          <a:xfrm flipH="1" flipV="1">
            <a:off x="8541446" y="4870145"/>
            <a:ext cx="176670" cy="303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4B025C-2A34-4599-B1FD-77F526114FB5}"/>
              </a:ext>
            </a:extLst>
          </p:cNvPr>
          <p:cNvCxnSpPr>
            <a:cxnSpLocks/>
          </p:cNvCxnSpPr>
          <p:nvPr/>
        </p:nvCxnSpPr>
        <p:spPr>
          <a:xfrm>
            <a:off x="7188635" y="3093929"/>
            <a:ext cx="0" cy="6238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C72E81-78C1-4214-9D99-FBBBD1CC3A20}"/>
              </a:ext>
            </a:extLst>
          </p:cNvPr>
          <p:cNvSpPr txBox="1"/>
          <p:nvPr/>
        </p:nvSpPr>
        <p:spPr>
          <a:xfrm>
            <a:off x="7052936" y="2785605"/>
            <a:ext cx="259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Predicted COVID-19 cases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C0CD43-BCA3-4DD9-B02D-1A9A270C3032}"/>
              </a:ext>
            </a:extLst>
          </p:cNvPr>
          <p:cNvSpPr/>
          <p:nvPr/>
        </p:nvSpPr>
        <p:spPr>
          <a:xfrm>
            <a:off x="6375748" y="2605414"/>
            <a:ext cx="5711868" cy="395822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210054-11E3-4EBF-89B9-10633E179216}"/>
              </a:ext>
            </a:extLst>
          </p:cNvPr>
          <p:cNvSpPr/>
          <p:nvPr/>
        </p:nvSpPr>
        <p:spPr>
          <a:xfrm>
            <a:off x="252608" y="2582450"/>
            <a:ext cx="5985354" cy="395822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39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B305-D0D8-4058-9757-9CCDC86A1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3F351-B531-46C6-ABF4-11F115508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67;p13">
            <a:extLst>
              <a:ext uri="{FF2B5EF4-FFF2-40B4-BE49-F238E27FC236}">
                <a16:creationId xmlns:a16="http://schemas.microsoft.com/office/drawing/2014/main" id="{FBCF6447-8656-4FF5-923F-A7926179F2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4333" b="30951"/>
          <a:stretch/>
        </p:blipFill>
        <p:spPr>
          <a:xfrm>
            <a:off x="0" y="-79676"/>
            <a:ext cx="12192000" cy="69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8;p13">
            <a:extLst>
              <a:ext uri="{FF2B5EF4-FFF2-40B4-BE49-F238E27FC236}">
                <a16:creationId xmlns:a16="http://schemas.microsoft.com/office/drawing/2014/main" id="{83A75240-44BF-4C82-8C6B-DC472643F21F}"/>
              </a:ext>
            </a:extLst>
          </p:cNvPr>
          <p:cNvSpPr txBox="1">
            <a:spLocks/>
          </p:cNvSpPr>
          <p:nvPr/>
        </p:nvSpPr>
        <p:spPr>
          <a:xfrm>
            <a:off x="163674" y="654374"/>
            <a:ext cx="11604255" cy="52057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sz="4800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b="1" u="sng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Aim 2, Wastewater Characterization:</a:t>
            </a:r>
            <a:endParaRPr lang="en-US" sz="3600" b="1" u="sng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indent="-457200">
              <a:lnSpc>
                <a:spcPct val="115000"/>
              </a:lnSpc>
              <a:spcBef>
                <a:spcPts val="0"/>
              </a:spcBef>
              <a:buSzPts val="3600"/>
              <a:buFontTx/>
              <a:buChar char="➔"/>
            </a:pPr>
            <a:r>
              <a:rPr lang="en-US" sz="3600" i="1" dirty="0">
                <a:solidFill>
                  <a:schemeClr val="bg1"/>
                </a:solidFill>
              </a:rPr>
              <a:t>Evaluate Sample Concentration Methods</a:t>
            </a:r>
          </a:p>
          <a:p>
            <a:pPr marL="457200" indent="-457200">
              <a:lnSpc>
                <a:spcPct val="115000"/>
              </a:lnSpc>
              <a:spcBef>
                <a:spcPts val="0"/>
              </a:spcBef>
              <a:buSzPts val="3600"/>
              <a:buFontTx/>
              <a:buChar char="➔"/>
            </a:pPr>
            <a:r>
              <a:rPr lang="en-US" sz="3600" i="1" dirty="0">
                <a:solidFill>
                  <a:schemeClr val="bg1"/>
                </a:solidFill>
              </a:rPr>
              <a:t>Evaluate Sample Collection Methods (grab vs composite).</a:t>
            </a:r>
          </a:p>
          <a:p>
            <a:pPr marL="457200" indent="-457200">
              <a:lnSpc>
                <a:spcPct val="115000"/>
              </a:lnSpc>
              <a:spcBef>
                <a:spcPts val="0"/>
              </a:spcBef>
              <a:buSzPts val="3600"/>
              <a:buFontTx/>
              <a:buChar char="➔"/>
            </a:pPr>
            <a:r>
              <a:rPr lang="en-US" sz="3600" i="1" dirty="0">
                <a:solidFill>
                  <a:schemeClr val="bg1"/>
                </a:solidFill>
              </a:rPr>
              <a:t>Evaluate influence of watershed scale.</a:t>
            </a:r>
          </a:p>
          <a:p>
            <a:pPr marL="457200">
              <a:spcBef>
                <a:spcPts val="0"/>
              </a:spcBef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9947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FDAB-5BF5-41CF-9A42-A375A87A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 dirty="0"/>
              <a:t>Sample Collection Methods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K:\CAE_345_2013\imagesCAQKK4F4.jpg">
            <a:extLst>
              <a:ext uri="{FF2B5EF4-FFF2-40B4-BE49-F238E27FC236}">
                <a16:creationId xmlns:a16="http://schemas.microsoft.com/office/drawing/2014/main" id="{A3374A8B-2705-4AF9-B4C1-96F906CAE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9" b="2004"/>
          <a:stretch/>
        </p:blipFill>
        <p:spPr bwMode="auto">
          <a:xfrm>
            <a:off x="20" y="2959630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:\CAE_345_2013\portable-auto-sampler-water-teledyne-isco-sampling-101732.jpg">
            <a:extLst>
              <a:ext uri="{FF2B5EF4-FFF2-40B4-BE49-F238E27FC236}">
                <a16:creationId xmlns:a16="http://schemas.microsoft.com/office/drawing/2014/main" id="{AD4A6054-0DC8-4E79-95BE-170040038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r="-2" b="-2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B4C83-9CE8-4FE0-B95A-9079C70D1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5254942" cy="2101850"/>
          </a:xfrm>
        </p:spPr>
        <p:txBody>
          <a:bodyPr anchor="ctr">
            <a:noAutofit/>
          </a:bodyPr>
          <a:lstStyle/>
          <a:p>
            <a:r>
              <a:rPr lang="en-US" sz="2400" b="1" dirty="0"/>
              <a:t>Grab</a:t>
            </a:r>
            <a:r>
              <a:rPr lang="en-US" sz="2400" dirty="0"/>
              <a:t> = Instant in time and space </a:t>
            </a:r>
          </a:p>
          <a:p>
            <a:pPr marL="0" indent="0">
              <a:buNone/>
            </a:pPr>
            <a:r>
              <a:rPr lang="en-US" sz="2400" dirty="0"/>
              <a:t>                (fresh sample)</a:t>
            </a:r>
          </a:p>
          <a:p>
            <a:r>
              <a:rPr lang="en-US" sz="2400" b="1" dirty="0"/>
              <a:t>Composite</a:t>
            </a:r>
            <a:r>
              <a:rPr lang="en-US" sz="2400" dirty="0"/>
              <a:t> = Samples collected over time at one location (sample sits)</a:t>
            </a:r>
          </a:p>
        </p:txBody>
      </p:sp>
    </p:spTree>
    <p:extLst>
      <p:ext uri="{BB962C8B-B14F-4D97-AF65-F5344CB8AC3E}">
        <p14:creationId xmlns:p14="http://schemas.microsoft.com/office/powerpoint/2010/main" val="1253681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3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6114000" y="-70855"/>
            <a:ext cx="6078000" cy="108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867" b="1" u="sng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Wastewater Sampling</a:t>
            </a:r>
            <a:endParaRPr sz="3867" b="1" u="sng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6244400" y="872392"/>
            <a:ext cx="5947600" cy="542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65655">
              <a:lnSpc>
                <a:spcPct val="150000"/>
              </a:lnSpc>
              <a:buSzPts val="1900"/>
              <a:buChar char="➢"/>
            </a:pPr>
            <a:r>
              <a:rPr lang="en" sz="2533" b="1" i="1" dirty="0"/>
              <a:t>Where do we sample wastewater from?</a:t>
            </a:r>
            <a:endParaRPr sz="2533" b="1" i="1" dirty="0"/>
          </a:p>
          <a:p>
            <a:pPr lvl="1" indent="-465655">
              <a:lnSpc>
                <a:spcPct val="150000"/>
              </a:lnSpc>
              <a:spcBef>
                <a:spcPts val="0"/>
              </a:spcBef>
              <a:buSzPts val="1900"/>
            </a:pPr>
            <a:r>
              <a:rPr lang="en-US" sz="2533" dirty="0"/>
              <a:t>Manholes (building scale)</a:t>
            </a:r>
            <a:endParaRPr sz="2533" dirty="0"/>
          </a:p>
          <a:p>
            <a:pPr lvl="1" indent="-465655">
              <a:lnSpc>
                <a:spcPct val="150000"/>
              </a:lnSpc>
              <a:spcBef>
                <a:spcPts val="0"/>
              </a:spcBef>
              <a:buSzPts val="1900"/>
            </a:pPr>
            <a:r>
              <a:rPr lang="en" sz="2533" dirty="0"/>
              <a:t>Pump Stations (cluster)</a:t>
            </a:r>
          </a:p>
          <a:p>
            <a:pPr lvl="1" indent="-465655">
              <a:lnSpc>
                <a:spcPct val="150000"/>
              </a:lnSpc>
              <a:spcBef>
                <a:spcPts val="0"/>
              </a:spcBef>
              <a:buSzPts val="1900"/>
            </a:pPr>
            <a:r>
              <a:rPr lang="en" sz="2533" dirty="0"/>
              <a:t>Wastewater Treatment Plant</a:t>
            </a:r>
            <a:endParaRPr sz="2533" dirty="0"/>
          </a:p>
          <a:p>
            <a:pPr indent="-465655">
              <a:lnSpc>
                <a:spcPct val="200000"/>
              </a:lnSpc>
              <a:buSzPts val="1900"/>
              <a:buChar char="➢"/>
            </a:pPr>
            <a:r>
              <a:rPr lang="en" sz="2533" b="1" i="1" dirty="0"/>
              <a:t>How</a:t>
            </a:r>
            <a:r>
              <a:rPr lang="en" sz="2533" b="1" dirty="0"/>
              <a:t> do we collect the wastewater?</a:t>
            </a:r>
            <a:endParaRPr sz="2533" b="1" dirty="0"/>
          </a:p>
          <a:p>
            <a:pPr lvl="1" indent="-457189">
              <a:lnSpc>
                <a:spcPct val="150000"/>
              </a:lnSpc>
              <a:spcBef>
                <a:spcPts val="0"/>
              </a:spcBef>
              <a:buSzPts val="1800"/>
            </a:pPr>
            <a:r>
              <a:rPr lang="en" sz="2400" dirty="0"/>
              <a:t>Chain and bottle (grab)</a:t>
            </a:r>
            <a:endParaRPr sz="2400" dirty="0"/>
          </a:p>
          <a:p>
            <a:pPr lvl="1" indent="-457189">
              <a:lnSpc>
                <a:spcPct val="150000"/>
              </a:lnSpc>
              <a:spcBef>
                <a:spcPts val="0"/>
              </a:spcBef>
              <a:buSzPts val="1800"/>
            </a:pPr>
            <a:r>
              <a:rPr lang="en" sz="2400" dirty="0"/>
              <a:t>Automatic sampler (composite)</a:t>
            </a:r>
            <a:endParaRPr sz="2400" dirty="0"/>
          </a:p>
          <a:p>
            <a:pPr lvl="2" indent="-448722">
              <a:lnSpc>
                <a:spcPct val="150000"/>
              </a:lnSpc>
              <a:spcBef>
                <a:spcPts val="0"/>
              </a:spcBef>
              <a:buSzPts val="1700"/>
            </a:pPr>
            <a:r>
              <a:rPr lang="en" sz="2267" dirty="0"/>
              <a:t>Samples on each hour, the entire day- 24 hours</a:t>
            </a:r>
            <a:endParaRPr sz="2267" dirty="0"/>
          </a:p>
          <a:p>
            <a:pPr marL="1219170" indent="0">
              <a:lnSpc>
                <a:spcPct val="100000"/>
              </a:lnSpc>
              <a:spcBef>
                <a:spcPts val="2133"/>
              </a:spcBef>
              <a:buNone/>
            </a:pPr>
            <a:endParaRPr sz="2400" dirty="0"/>
          </a:p>
          <a:p>
            <a:pPr indent="0">
              <a:lnSpc>
                <a:spcPct val="100000"/>
              </a:lnSpc>
              <a:spcBef>
                <a:spcPts val="2133"/>
              </a:spcBef>
              <a:buNone/>
            </a:pPr>
            <a:endParaRPr sz="2533" b="1" dirty="0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endParaRPr dirty="0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endParaRPr sz="25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533" dirty="0"/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 t="16618"/>
          <a:stretch/>
        </p:blipFill>
        <p:spPr>
          <a:xfrm>
            <a:off x="0" y="1"/>
            <a:ext cx="614226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4">
            <a:alphaModFix/>
          </a:blip>
          <a:srcRect b="16520"/>
          <a:stretch/>
        </p:blipFill>
        <p:spPr>
          <a:xfrm>
            <a:off x="0" y="-1"/>
            <a:ext cx="61611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5">
            <a:alphaModFix/>
          </a:blip>
          <a:srcRect l="1195" b="22269"/>
          <a:stretch/>
        </p:blipFill>
        <p:spPr>
          <a:xfrm>
            <a:off x="0" y="0"/>
            <a:ext cx="655683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 rotWithShape="1">
          <a:blip r:embed="rId6">
            <a:alphaModFix/>
          </a:blip>
          <a:srcRect b="21556"/>
          <a:stretch/>
        </p:blipFill>
        <p:spPr>
          <a:xfrm>
            <a:off x="0" y="-1"/>
            <a:ext cx="655683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3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801" y="203200"/>
            <a:ext cx="4838703" cy="645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482603" y="203200"/>
            <a:ext cx="4838703" cy="645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2601" y="203256"/>
            <a:ext cx="4838703" cy="6451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782A6B9-94DE-4A59-B5B7-991055F0D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4" y="391885"/>
            <a:ext cx="9855926" cy="6999669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FA8A46-281A-40E8-8E59-5E51BF491F02}"/>
              </a:ext>
            </a:extLst>
          </p:cNvPr>
          <p:cNvGrpSpPr/>
          <p:nvPr/>
        </p:nvGrpSpPr>
        <p:grpSpPr>
          <a:xfrm>
            <a:off x="2867298" y="2137955"/>
            <a:ext cx="5546187" cy="4185862"/>
            <a:chOff x="2867298" y="2137955"/>
            <a:chExt cx="5546187" cy="41858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581370-D88B-4ABC-AABD-743DB23D3DF1}"/>
                </a:ext>
              </a:extLst>
            </p:cNvPr>
            <p:cNvSpPr txBox="1"/>
            <p:nvPr/>
          </p:nvSpPr>
          <p:spPr>
            <a:xfrm>
              <a:off x="2867298" y="2137955"/>
              <a:ext cx="507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C,D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E9930C4-E51F-4090-BB52-427A7FF1E493}"/>
                </a:ext>
              </a:extLst>
            </p:cNvPr>
            <p:cNvGrpSpPr/>
            <p:nvPr/>
          </p:nvGrpSpPr>
          <p:grpSpPr>
            <a:xfrm>
              <a:off x="5418909" y="2904308"/>
              <a:ext cx="2994576" cy="3419509"/>
              <a:chOff x="5418909" y="2904308"/>
              <a:chExt cx="2994576" cy="3419509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66DEE0-EF98-49EF-8A0D-01CD55EBFE90}"/>
                  </a:ext>
                </a:extLst>
              </p:cNvPr>
              <p:cNvSpPr txBox="1"/>
              <p:nvPr/>
            </p:nvSpPr>
            <p:spPr>
              <a:xfrm>
                <a:off x="7953103" y="2904308"/>
                <a:ext cx="460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E,F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7B571C-6B81-4043-9BD7-122D3FCEA0DE}"/>
                  </a:ext>
                </a:extLst>
              </p:cNvPr>
              <p:cNvSpPr txBox="1"/>
              <p:nvPr/>
            </p:nvSpPr>
            <p:spPr>
              <a:xfrm>
                <a:off x="5418909" y="5954485"/>
                <a:ext cx="502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A,B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2848CF-768F-4260-98BD-5B916412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792162"/>
          </a:xfrm>
        </p:spPr>
        <p:txBody>
          <a:bodyPr/>
          <a:lstStyle/>
          <a:p>
            <a:pPr algn="ctr"/>
            <a:r>
              <a:rPr lang="en-US" dirty="0"/>
              <a:t>Watershed Scales</a:t>
            </a:r>
          </a:p>
        </p:txBody>
      </p:sp>
    </p:spTree>
    <p:extLst>
      <p:ext uri="{BB962C8B-B14F-4D97-AF65-F5344CB8AC3E}">
        <p14:creationId xmlns:p14="http://schemas.microsoft.com/office/powerpoint/2010/main" val="6482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848CF-768F-4260-98BD-5B916412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4" y="205064"/>
            <a:ext cx="475753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 Design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BA5660-2251-43BD-B0CE-1BAD7A4DE292}"/>
              </a:ext>
            </a:extLst>
          </p:cNvPr>
          <p:cNvSpPr txBox="1"/>
          <p:nvPr/>
        </p:nvSpPr>
        <p:spPr>
          <a:xfrm>
            <a:off x="5926182" y="285988"/>
            <a:ext cx="13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Experiments</a:t>
            </a:r>
          </a:p>
          <a:p>
            <a:r>
              <a:rPr lang="en-US" dirty="0">
                <a:solidFill>
                  <a:srgbClr val="FF0000"/>
                </a:solidFill>
              </a:rPr>
              <a:t>A, C, 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5D4D8CF-0703-42F6-BB49-EC679B0B20CC}"/>
              </a:ext>
            </a:extLst>
          </p:cNvPr>
          <p:cNvSpPr txBox="1"/>
          <p:nvPr/>
        </p:nvSpPr>
        <p:spPr>
          <a:xfrm>
            <a:off x="563597" y="2227525"/>
            <a:ext cx="13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Experiments</a:t>
            </a:r>
          </a:p>
          <a:p>
            <a:r>
              <a:rPr lang="en-US" dirty="0">
                <a:solidFill>
                  <a:srgbClr val="FF0000"/>
                </a:solidFill>
              </a:rPr>
              <a:t>B, D, 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8F934-F62B-4F4E-B57E-5A4180A40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8" y="2961793"/>
            <a:ext cx="6800056" cy="3697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F7CA2-5108-44F7-B98C-74DFA088D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250" y="0"/>
            <a:ext cx="6579749" cy="4472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CC3E30-A0DD-4C6C-91F6-8EDE5DFBF86A}"/>
              </a:ext>
            </a:extLst>
          </p:cNvPr>
          <p:cNvSpPr txBox="1"/>
          <p:nvPr/>
        </p:nvSpPr>
        <p:spPr>
          <a:xfrm>
            <a:off x="6430617" y="4909930"/>
            <a:ext cx="55302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Compare degradation of SARS-CoV-2</a:t>
            </a:r>
          </a:p>
          <a:p>
            <a:endParaRPr lang="en-US" sz="2800" dirty="0"/>
          </a:p>
          <a:p>
            <a:r>
              <a:rPr lang="en-US" sz="2800" dirty="0"/>
              <a:t>Hour-to-hour variability</a:t>
            </a:r>
          </a:p>
        </p:txBody>
      </p:sp>
    </p:spTree>
    <p:extLst>
      <p:ext uri="{BB962C8B-B14F-4D97-AF65-F5344CB8AC3E}">
        <p14:creationId xmlns:p14="http://schemas.microsoft.com/office/powerpoint/2010/main" val="1358696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binet, indoor, kitchen&#10;&#10;Description automatically generated">
            <a:extLst>
              <a:ext uri="{FF2B5EF4-FFF2-40B4-BE49-F238E27FC236}">
                <a16:creationId xmlns:a16="http://schemas.microsoft.com/office/drawing/2014/main" id="{521A5B75-3DBC-4BF4-A5C9-B71CBE88D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5" r="-1" b="835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53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AF48E9-3998-41C7-AC83-43BF8228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57" y="4263887"/>
            <a:ext cx="879380" cy="14989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8C24E4-1613-4263-BB31-3088F9E30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5"/>
          <a:stretch/>
        </p:blipFill>
        <p:spPr>
          <a:xfrm>
            <a:off x="4526448" y="2689515"/>
            <a:ext cx="1284442" cy="13716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1B7233F-7BDD-450D-ACFF-B62C02E69C43}"/>
              </a:ext>
            </a:extLst>
          </p:cNvPr>
          <p:cNvCxnSpPr>
            <a:cxnSpLocks/>
          </p:cNvCxnSpPr>
          <p:nvPr/>
        </p:nvCxnSpPr>
        <p:spPr>
          <a:xfrm flipV="1">
            <a:off x="4421739" y="2978747"/>
            <a:ext cx="395160" cy="1708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 descr="Image result for eppendorf tube">
            <a:extLst>
              <a:ext uri="{FF2B5EF4-FFF2-40B4-BE49-F238E27FC236}">
                <a16:creationId xmlns:a16="http://schemas.microsoft.com/office/drawing/2014/main" id="{2770638E-62F5-43EB-8B27-34516FAF1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03" y="1214845"/>
            <a:ext cx="475891" cy="47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17D9E-2695-425C-BFF2-B2BB9EC29B02}"/>
              </a:ext>
            </a:extLst>
          </p:cNvPr>
          <p:cNvSpPr txBox="1"/>
          <p:nvPr/>
        </p:nvSpPr>
        <p:spPr>
          <a:xfrm>
            <a:off x="5328133" y="2241844"/>
            <a:ext cx="17187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2 Filters in</a:t>
            </a:r>
          </a:p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3 mL DNA/RNA Shield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A65EE9-5DC7-4846-8E26-41925BD2AD91}"/>
              </a:ext>
            </a:extLst>
          </p:cNvPr>
          <p:cNvGrpSpPr/>
          <p:nvPr/>
        </p:nvGrpSpPr>
        <p:grpSpPr>
          <a:xfrm>
            <a:off x="3193314" y="2069271"/>
            <a:ext cx="1940843" cy="1978587"/>
            <a:chOff x="2767624" y="1215789"/>
            <a:chExt cx="1940843" cy="19785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2E2F14-FECC-4BB7-9D11-9E6B9B363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328" b="15243"/>
            <a:stretch/>
          </p:blipFill>
          <p:spPr>
            <a:xfrm>
              <a:off x="3270161" y="1690195"/>
              <a:ext cx="756398" cy="1504181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35CB8CE-A5E0-4141-9089-92EB3E14001D}"/>
                </a:ext>
              </a:extLst>
            </p:cNvPr>
            <p:cNvCxnSpPr>
              <a:cxnSpLocks/>
            </p:cNvCxnSpPr>
            <p:nvPr/>
          </p:nvCxnSpPr>
          <p:spPr>
            <a:xfrm>
              <a:off x="3385215" y="1610158"/>
              <a:ext cx="218073" cy="2006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DA653E-E0BF-4FD5-A641-6F348AB694A1}"/>
                </a:ext>
              </a:extLst>
            </p:cNvPr>
            <p:cNvSpPr/>
            <p:nvPr/>
          </p:nvSpPr>
          <p:spPr>
            <a:xfrm>
              <a:off x="2767624" y="1281335"/>
              <a:ext cx="815593" cy="422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0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OC43</a:t>
              </a:r>
            </a:p>
            <a:p>
              <a:pPr algn="ctr" defTabSz="685800"/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lang="en-US" sz="10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764E69-8AA2-43BD-B251-9B3689D4DA75}"/>
                </a:ext>
              </a:extLst>
            </p:cNvPr>
            <p:cNvSpPr txBox="1"/>
            <p:nvPr/>
          </p:nvSpPr>
          <p:spPr>
            <a:xfrm>
              <a:off x="3502562" y="1363993"/>
              <a:ext cx="60465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MgCl</a:t>
              </a:r>
              <a:r>
                <a:rPr lang="en-US" sz="1350" baseline="-250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0192DA-0D7D-45B0-A7E4-8904E54023C2}"/>
                </a:ext>
              </a:extLst>
            </p:cNvPr>
            <p:cNvSpPr/>
            <p:nvPr/>
          </p:nvSpPr>
          <p:spPr>
            <a:xfrm>
              <a:off x="3393494" y="2300159"/>
              <a:ext cx="492048" cy="4002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 mL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DEF79F-8BBD-4300-911B-BB940891188E}"/>
                </a:ext>
              </a:extLst>
            </p:cNvPr>
            <p:cNvSpPr txBox="1"/>
            <p:nvPr/>
          </p:nvSpPr>
          <p:spPr>
            <a:xfrm>
              <a:off x="4046876" y="1215789"/>
              <a:ext cx="66159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Acidify</a:t>
              </a:r>
            </a:p>
            <a:p>
              <a:pPr algn="ctr"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(</a:t>
              </a:r>
              <a:r>
                <a:rPr lang="en-US" sz="1350" dirty="0" err="1">
                  <a:solidFill>
                    <a:prstClr val="black"/>
                  </a:solidFill>
                  <a:latin typeface="Calibri" panose="020F0502020204030204"/>
                </a:rPr>
                <a:t>HCl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41E7942-AEB4-4E2F-A3CE-1EE99629F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3561" y="1587672"/>
              <a:ext cx="4710" cy="2406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95A9603-36FE-4127-A740-84489EF831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0737" y="1623712"/>
              <a:ext cx="356103" cy="1733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EED80E-D738-4757-966F-3F4094FFF706}"/>
              </a:ext>
            </a:extLst>
          </p:cNvPr>
          <p:cNvCxnSpPr>
            <a:cxnSpLocks/>
          </p:cNvCxnSpPr>
          <p:nvPr/>
        </p:nvCxnSpPr>
        <p:spPr>
          <a:xfrm flipV="1">
            <a:off x="5661740" y="1515291"/>
            <a:ext cx="1104820" cy="586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6" descr="Image result for eppendorf tube">
            <a:extLst>
              <a:ext uri="{FF2B5EF4-FFF2-40B4-BE49-F238E27FC236}">
                <a16:creationId xmlns:a16="http://schemas.microsoft.com/office/drawing/2014/main" id="{6B460C7E-C7F5-4FBE-8714-3EF3EB27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70" y="1857936"/>
            <a:ext cx="505691" cy="50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D0AC98B-9C8D-4FC3-81AD-3A183CF19203}"/>
              </a:ext>
            </a:extLst>
          </p:cNvPr>
          <p:cNvGrpSpPr/>
          <p:nvPr/>
        </p:nvGrpSpPr>
        <p:grpSpPr>
          <a:xfrm>
            <a:off x="5168351" y="1873219"/>
            <a:ext cx="505691" cy="505691"/>
            <a:chOff x="6682669" y="2133226"/>
            <a:chExt cx="505691" cy="505691"/>
          </a:xfrm>
        </p:grpSpPr>
        <p:pic>
          <p:nvPicPr>
            <p:cNvPr id="36" name="Picture 6" descr="Image result for eppendorf tube">
              <a:extLst>
                <a:ext uri="{FF2B5EF4-FFF2-40B4-BE49-F238E27FC236}">
                  <a16:creationId xmlns:a16="http://schemas.microsoft.com/office/drawing/2014/main" id="{05556DE6-87C9-45D1-9180-EF86C005C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2669" y="2133226"/>
              <a:ext cx="505691" cy="505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10BD88E-8408-4490-A6AF-82B90DD35F48}"/>
                </a:ext>
              </a:extLst>
            </p:cNvPr>
            <p:cNvSpPr/>
            <p:nvPr/>
          </p:nvSpPr>
          <p:spPr>
            <a:xfrm>
              <a:off x="7054437" y="2378986"/>
              <a:ext cx="48764" cy="15777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B8156E-9440-406B-A858-0445B65AB997}"/>
              </a:ext>
            </a:extLst>
          </p:cNvPr>
          <p:cNvCxnSpPr>
            <a:cxnSpLocks/>
          </p:cNvCxnSpPr>
          <p:nvPr/>
        </p:nvCxnSpPr>
        <p:spPr>
          <a:xfrm flipV="1">
            <a:off x="4813891" y="2276753"/>
            <a:ext cx="552548" cy="4414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E88DB5-3C1D-431E-BD4D-F326F84D6544}"/>
              </a:ext>
            </a:extLst>
          </p:cNvPr>
          <p:cNvCxnSpPr>
            <a:cxnSpLocks/>
            <a:endCxn id="36" idx="2"/>
          </p:cNvCxnSpPr>
          <p:nvPr/>
        </p:nvCxnSpPr>
        <p:spPr>
          <a:xfrm flipV="1">
            <a:off x="5251954" y="2378909"/>
            <a:ext cx="169242" cy="353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80172E7-2130-4309-B2E4-E5D6B09CD019}"/>
              </a:ext>
            </a:extLst>
          </p:cNvPr>
          <p:cNvSpPr txBox="1"/>
          <p:nvPr/>
        </p:nvSpPr>
        <p:spPr>
          <a:xfrm>
            <a:off x="7136314" y="1854630"/>
            <a:ext cx="2267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Center for AIDS Research</a:t>
            </a:r>
          </a:p>
          <a:p>
            <a:r>
              <a:rPr lang="en-US" sz="1600" dirty="0"/>
              <a:t>Mark Sharkey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EE8D75-EE13-407C-9D92-2B3647BF0F7C}"/>
              </a:ext>
            </a:extLst>
          </p:cNvPr>
          <p:cNvSpPr txBox="1"/>
          <p:nvPr/>
        </p:nvSpPr>
        <p:spPr>
          <a:xfrm>
            <a:off x="6538688" y="571385"/>
            <a:ext cx="5061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Integrated Genomics Lab, Weill Cornell Medicine/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MetaSub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Chris Mason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ABADED-1CC0-4C2B-9934-266B170958E7}"/>
              </a:ext>
            </a:extLst>
          </p:cNvPr>
          <p:cNvSpPr txBox="1"/>
          <p:nvPr/>
        </p:nvSpPr>
        <p:spPr>
          <a:xfrm>
            <a:off x="6938262" y="1178242"/>
            <a:ext cx="4903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Sylvester Cancer Center </a:t>
            </a:r>
            <a:r>
              <a:rPr lang="en-US" sz="1600" dirty="0" err="1"/>
              <a:t>OncoGenomics</a:t>
            </a:r>
            <a:r>
              <a:rPr lang="en-US" sz="1600" dirty="0"/>
              <a:t> Shared Resource</a:t>
            </a:r>
          </a:p>
          <a:p>
            <a:r>
              <a:rPr lang="en-US" sz="1600" dirty="0"/>
              <a:t>Sion Williams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A1B06F-7FE5-42C3-B98E-7D9248E34EBA}"/>
              </a:ext>
            </a:extLst>
          </p:cNvPr>
          <p:cNvCxnSpPr>
            <a:cxnSpLocks/>
          </p:cNvCxnSpPr>
          <p:nvPr/>
        </p:nvCxnSpPr>
        <p:spPr>
          <a:xfrm flipV="1">
            <a:off x="4345467" y="3049733"/>
            <a:ext cx="857056" cy="1532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417DD1E-D646-4B5D-9B89-0216AACF2847}"/>
              </a:ext>
            </a:extLst>
          </p:cNvPr>
          <p:cNvSpPr txBox="1"/>
          <p:nvPr/>
        </p:nvSpPr>
        <p:spPr>
          <a:xfrm>
            <a:off x="795622" y="310316"/>
            <a:ext cx="45960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Sample Analysis Plan (Hourly Sampling)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B15181F-EA57-4388-8460-9E4F31106B3F}"/>
              </a:ext>
            </a:extLst>
          </p:cNvPr>
          <p:cNvSpPr/>
          <p:nvPr/>
        </p:nvSpPr>
        <p:spPr>
          <a:xfrm flipH="1">
            <a:off x="5488479" y="2029136"/>
            <a:ext cx="55240" cy="179685"/>
          </a:xfrm>
          <a:prstGeom prst="ellipse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9" name="Picture 6" descr="Image result for eppendorf tube">
            <a:extLst>
              <a:ext uri="{FF2B5EF4-FFF2-40B4-BE49-F238E27FC236}">
                <a16:creationId xmlns:a16="http://schemas.microsoft.com/office/drawing/2014/main" id="{42C6336B-1D6C-4199-A69F-057B3C830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766847"/>
            <a:ext cx="505691" cy="50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7751290-55C4-4D3A-AA29-787FC4AC3D2D}"/>
              </a:ext>
            </a:extLst>
          </p:cNvPr>
          <p:cNvCxnSpPr>
            <a:cxnSpLocks/>
          </p:cNvCxnSpPr>
          <p:nvPr/>
        </p:nvCxnSpPr>
        <p:spPr>
          <a:xfrm flipV="1">
            <a:off x="5664311" y="1087141"/>
            <a:ext cx="684534" cy="8719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34E521B-E7DC-420B-99CE-AA7B2B04E743}"/>
              </a:ext>
            </a:extLst>
          </p:cNvPr>
          <p:cNvCxnSpPr>
            <a:cxnSpLocks/>
          </p:cNvCxnSpPr>
          <p:nvPr/>
        </p:nvCxnSpPr>
        <p:spPr>
          <a:xfrm>
            <a:off x="5734594" y="2179959"/>
            <a:ext cx="12438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48FD1CA-2B48-4046-801E-A10173962DD0}"/>
              </a:ext>
            </a:extLst>
          </p:cNvPr>
          <p:cNvSpPr txBox="1"/>
          <p:nvPr/>
        </p:nvSpPr>
        <p:spPr>
          <a:xfrm>
            <a:off x="7853151" y="3155524"/>
            <a:ext cx="8556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Pure RNA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3D5EE1B-AC66-4A13-9295-E632606A1294}"/>
              </a:ext>
            </a:extLst>
          </p:cNvPr>
          <p:cNvCxnSpPr>
            <a:cxnSpLocks/>
          </p:cNvCxnSpPr>
          <p:nvPr/>
        </p:nvCxnSpPr>
        <p:spPr>
          <a:xfrm>
            <a:off x="7504632" y="3316959"/>
            <a:ext cx="357083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14A59E3-773D-47D8-9E2C-DD015D9A9397}"/>
              </a:ext>
            </a:extLst>
          </p:cNvPr>
          <p:cNvSpPr txBox="1"/>
          <p:nvPr/>
        </p:nvSpPr>
        <p:spPr>
          <a:xfrm>
            <a:off x="6673486" y="3164422"/>
            <a:ext cx="842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0000FF"/>
                </a:solidFill>
                <a:latin typeface="Calibri" panose="020F0502020204030204"/>
              </a:rPr>
              <a:t>HIV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Spike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99DA7FE-C85D-4077-A385-573C2AA9EB9E}"/>
              </a:ext>
            </a:extLst>
          </p:cNvPr>
          <p:cNvCxnSpPr>
            <a:cxnSpLocks/>
          </p:cNvCxnSpPr>
          <p:nvPr/>
        </p:nvCxnSpPr>
        <p:spPr>
          <a:xfrm>
            <a:off x="8120111" y="2590331"/>
            <a:ext cx="0" cy="47092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690F8BF-BAF0-469B-B61D-EF28E58A9AFB}"/>
              </a:ext>
            </a:extLst>
          </p:cNvPr>
          <p:cNvCxnSpPr>
            <a:cxnSpLocks/>
          </p:cNvCxnSpPr>
          <p:nvPr/>
        </p:nvCxnSpPr>
        <p:spPr>
          <a:xfrm flipH="1">
            <a:off x="7106478" y="3511885"/>
            <a:ext cx="705905" cy="30474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7ED13D4-80C3-4186-963C-F1939F6F5D30}"/>
              </a:ext>
            </a:extLst>
          </p:cNvPr>
          <p:cNvSpPr txBox="1"/>
          <p:nvPr/>
        </p:nvSpPr>
        <p:spPr>
          <a:xfrm>
            <a:off x="6271349" y="3763838"/>
            <a:ext cx="10114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SARS-CoV-2</a:t>
            </a:r>
          </a:p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(NC gene)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8DC0325-12F4-41C0-B05C-30D0C2F92D32}"/>
              </a:ext>
            </a:extLst>
          </p:cNvPr>
          <p:cNvCxnSpPr>
            <a:cxnSpLocks/>
          </p:cNvCxnSpPr>
          <p:nvPr/>
        </p:nvCxnSpPr>
        <p:spPr>
          <a:xfrm flipH="1">
            <a:off x="7444409" y="3560969"/>
            <a:ext cx="457204" cy="57370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314A811-38C7-48A0-8715-AFFF4CD38388}"/>
              </a:ext>
            </a:extLst>
          </p:cNvPr>
          <p:cNvSpPr txBox="1"/>
          <p:nvPr/>
        </p:nvSpPr>
        <p:spPr>
          <a:xfrm>
            <a:off x="7007456" y="4204036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OC43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EC289C-F20D-4954-92AB-14EC575B8035}"/>
              </a:ext>
            </a:extLst>
          </p:cNvPr>
          <p:cNvSpPr txBox="1"/>
          <p:nvPr/>
        </p:nvSpPr>
        <p:spPr>
          <a:xfrm>
            <a:off x="7412818" y="4416362"/>
            <a:ext cx="8719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0000FF"/>
                </a:solidFill>
                <a:latin typeface="Calibri" panose="020F0502020204030204"/>
              </a:rPr>
              <a:t>HIV</a:t>
            </a:r>
          </a:p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Extract</a:t>
            </a:r>
          </a:p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control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AA023FB-D550-47AF-A4A8-73CF750CE36B}"/>
              </a:ext>
            </a:extLst>
          </p:cNvPr>
          <p:cNvCxnSpPr>
            <a:cxnSpLocks/>
          </p:cNvCxnSpPr>
          <p:nvPr/>
        </p:nvCxnSpPr>
        <p:spPr>
          <a:xfrm flipH="1">
            <a:off x="7881730" y="3615601"/>
            <a:ext cx="185313" cy="73773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3C354AA-1BAF-4320-8B68-E6325BD18F9F}"/>
              </a:ext>
            </a:extLst>
          </p:cNvPr>
          <p:cNvCxnSpPr>
            <a:cxnSpLocks/>
          </p:cNvCxnSpPr>
          <p:nvPr/>
        </p:nvCxnSpPr>
        <p:spPr>
          <a:xfrm>
            <a:off x="8194889" y="3627180"/>
            <a:ext cx="303068" cy="63670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B422BF8-DA8E-4EB7-9A2C-BE1554E19296}"/>
              </a:ext>
            </a:extLst>
          </p:cNvPr>
          <p:cNvSpPr txBox="1"/>
          <p:nvPr/>
        </p:nvSpPr>
        <p:spPr>
          <a:xfrm>
            <a:off x="8239540" y="4303688"/>
            <a:ext cx="610357" cy="308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B2M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54279A-2BF5-497A-8A2F-D16C6640709E}"/>
              </a:ext>
            </a:extLst>
          </p:cNvPr>
          <p:cNvSpPr txBox="1"/>
          <p:nvPr/>
        </p:nvSpPr>
        <p:spPr>
          <a:xfrm>
            <a:off x="8215871" y="2624017"/>
            <a:ext cx="925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Extraction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E2CCA0-380F-41B9-BF16-D40F63D87660}"/>
              </a:ext>
            </a:extLst>
          </p:cNvPr>
          <p:cNvSpPr txBox="1"/>
          <p:nvPr/>
        </p:nvSpPr>
        <p:spPr>
          <a:xfrm>
            <a:off x="10181077" y="3786128"/>
            <a:ext cx="136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V2G-qPCR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B4B4F74-D4A4-4A48-B33A-8B5AF2F703F1}"/>
              </a:ext>
            </a:extLst>
          </p:cNvPr>
          <p:cNvCxnSpPr>
            <a:cxnSpLocks/>
          </p:cNvCxnSpPr>
          <p:nvPr/>
        </p:nvCxnSpPr>
        <p:spPr>
          <a:xfrm>
            <a:off x="8332061" y="3587194"/>
            <a:ext cx="613156" cy="49778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0A72450-5E7E-40DF-BD35-5603D0756887}"/>
              </a:ext>
            </a:extLst>
          </p:cNvPr>
          <p:cNvSpPr txBox="1"/>
          <p:nvPr/>
        </p:nvSpPr>
        <p:spPr>
          <a:xfrm>
            <a:off x="8612369" y="4067552"/>
            <a:ext cx="8719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PMMoV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E079623-B47A-4F38-BB2E-3630DFB3E6C8}"/>
              </a:ext>
            </a:extLst>
          </p:cNvPr>
          <p:cNvCxnSpPr>
            <a:cxnSpLocks/>
          </p:cNvCxnSpPr>
          <p:nvPr/>
        </p:nvCxnSpPr>
        <p:spPr>
          <a:xfrm>
            <a:off x="8478078" y="3498574"/>
            <a:ext cx="874644" cy="36774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9B48BAF-0C45-40B3-AE51-4DF9E4F108AE}"/>
              </a:ext>
            </a:extLst>
          </p:cNvPr>
          <p:cNvSpPr txBox="1"/>
          <p:nvPr/>
        </p:nvSpPr>
        <p:spPr>
          <a:xfrm>
            <a:off x="9111121" y="3720164"/>
            <a:ext cx="8719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SIV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FC065F2-90BA-49AF-89D3-4F9637E86B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328" b="15243"/>
          <a:stretch/>
        </p:blipFill>
        <p:spPr>
          <a:xfrm>
            <a:off x="2521132" y="2342987"/>
            <a:ext cx="807255" cy="1605317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0BAF6D0-D620-4466-9A76-C466BACE3142}"/>
              </a:ext>
            </a:extLst>
          </p:cNvPr>
          <p:cNvCxnSpPr>
            <a:cxnSpLocks/>
          </p:cNvCxnSpPr>
          <p:nvPr/>
        </p:nvCxnSpPr>
        <p:spPr>
          <a:xfrm>
            <a:off x="3302260" y="3189829"/>
            <a:ext cx="4206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1BAC96A5-8B7A-4CF4-BE25-27DD44ECE0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41" b="6462"/>
          <a:stretch/>
        </p:blipFill>
        <p:spPr>
          <a:xfrm>
            <a:off x="0" y="1256932"/>
            <a:ext cx="2162952" cy="3049651"/>
          </a:xfrm>
          <a:prstGeom prst="rect">
            <a:avLst/>
          </a:prstGeom>
        </p:spPr>
      </p:pic>
      <p:pic>
        <p:nvPicPr>
          <p:cNvPr id="81" name="Picture 2" descr="Sterile Centrifuge Tubes - 15mL &amp; 50mL - Conical 16.000 RCF">
            <a:extLst>
              <a:ext uri="{FF2B5EF4-FFF2-40B4-BE49-F238E27FC236}">
                <a16:creationId xmlns:a16="http://schemas.microsoft.com/office/drawing/2014/main" id="{64ECE39E-7F14-42F8-AB7C-4EAA498F5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8" r="51301"/>
          <a:stretch/>
        </p:blipFill>
        <p:spPr bwMode="auto">
          <a:xfrm>
            <a:off x="3210016" y="4245159"/>
            <a:ext cx="187190" cy="6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717A8C7-0AA5-43B9-81F1-AE77F8783DE8}"/>
              </a:ext>
            </a:extLst>
          </p:cNvPr>
          <p:cNvCxnSpPr>
            <a:cxnSpLocks/>
          </p:cNvCxnSpPr>
          <p:nvPr/>
        </p:nvCxnSpPr>
        <p:spPr>
          <a:xfrm>
            <a:off x="2963980" y="3894936"/>
            <a:ext cx="352694" cy="33716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64F5FE02-126C-4E39-915A-793F160FA4CA}"/>
              </a:ext>
            </a:extLst>
          </p:cNvPr>
          <p:cNvSpPr txBox="1"/>
          <p:nvPr/>
        </p:nvSpPr>
        <p:spPr>
          <a:xfrm>
            <a:off x="2734733" y="4922343"/>
            <a:ext cx="1393130" cy="46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Fecal Coliform</a:t>
            </a:r>
          </a:p>
          <a:p>
            <a:pPr algn="ctr" defTabSz="514350"/>
            <a:endParaRPr lang="en-US" sz="101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9739476-4DFC-4A97-84FB-765DB82DB9BF}"/>
              </a:ext>
            </a:extLst>
          </p:cNvPr>
          <p:cNvSpPr txBox="1"/>
          <p:nvPr/>
        </p:nvSpPr>
        <p:spPr>
          <a:xfrm>
            <a:off x="279538" y="4208071"/>
            <a:ext cx="13794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Continuous Flow and </a:t>
            </a:r>
          </a:p>
          <a:p>
            <a:pPr algn="ctr" defTabSz="51435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continuous water quality </a:t>
            </a:r>
          </a:p>
          <a:p>
            <a:pPr algn="ctr" defTabSz="51435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measurements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CD14435-981B-4987-8FD7-54BA2DC84B2E}"/>
              </a:ext>
            </a:extLst>
          </p:cNvPr>
          <p:cNvSpPr txBox="1"/>
          <p:nvPr/>
        </p:nvSpPr>
        <p:spPr>
          <a:xfrm>
            <a:off x="3433786" y="1428784"/>
            <a:ext cx="1396631" cy="679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Electronegative Filtration</a:t>
            </a:r>
          </a:p>
          <a:p>
            <a:pPr algn="ctr" defTabSz="514350"/>
            <a:endParaRPr lang="en-US" sz="101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DEC3B02-B8AA-4E98-AB0B-695270A06670}"/>
              </a:ext>
            </a:extLst>
          </p:cNvPr>
          <p:cNvSpPr/>
          <p:nvPr/>
        </p:nvSpPr>
        <p:spPr>
          <a:xfrm>
            <a:off x="9710530" y="3220278"/>
            <a:ext cx="377687" cy="1391479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AACE1ED-F825-4F12-B09D-241B9CCA7040}"/>
              </a:ext>
            </a:extLst>
          </p:cNvPr>
          <p:cNvCxnSpPr>
            <a:cxnSpLocks/>
          </p:cNvCxnSpPr>
          <p:nvPr/>
        </p:nvCxnSpPr>
        <p:spPr>
          <a:xfrm flipV="1">
            <a:off x="2118284" y="3191338"/>
            <a:ext cx="428127" cy="50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D4C42CC-2A46-4A63-B787-AA67AF915CE1}"/>
              </a:ext>
            </a:extLst>
          </p:cNvPr>
          <p:cNvCxnSpPr>
            <a:cxnSpLocks/>
          </p:cNvCxnSpPr>
          <p:nvPr/>
        </p:nvCxnSpPr>
        <p:spPr>
          <a:xfrm flipH="1">
            <a:off x="2416629" y="3903644"/>
            <a:ext cx="399307" cy="31565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A29F453-2E90-45AC-B631-095E70450995}"/>
              </a:ext>
            </a:extLst>
          </p:cNvPr>
          <p:cNvSpPr txBox="1"/>
          <p:nvPr/>
        </p:nvSpPr>
        <p:spPr>
          <a:xfrm>
            <a:off x="1607078" y="4282094"/>
            <a:ext cx="1624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Water Quality</a:t>
            </a:r>
          </a:p>
          <a:p>
            <a:pPr algn="ctr" defTabSz="51435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T, pH, SPC, DO, Turb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6DEC6EC7-9D1E-48B8-B29D-6AA10E30F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0324" y="5229015"/>
            <a:ext cx="278159" cy="21857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AF23A08-C174-4A86-A65F-ACC5036C7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6255" y="4767461"/>
            <a:ext cx="278159" cy="21857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FA7AEC5-EA2D-43C4-A5D6-3166E7A62D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7627" y="4297198"/>
            <a:ext cx="278159" cy="218577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7A4F83B-9AC3-4FBC-BE46-3C5965750B4E}"/>
              </a:ext>
            </a:extLst>
          </p:cNvPr>
          <p:cNvCxnSpPr>
            <a:cxnSpLocks/>
          </p:cNvCxnSpPr>
          <p:nvPr/>
        </p:nvCxnSpPr>
        <p:spPr>
          <a:xfrm>
            <a:off x="3185954" y="3878371"/>
            <a:ext cx="968603" cy="47496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4EB91E3-36DF-41BD-83D0-2B0C9C3DD34E}"/>
              </a:ext>
            </a:extLst>
          </p:cNvPr>
          <p:cNvSpPr txBox="1"/>
          <p:nvPr/>
        </p:nvSpPr>
        <p:spPr>
          <a:xfrm>
            <a:off x="3781655" y="5800300"/>
            <a:ext cx="1393130" cy="46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Composite</a:t>
            </a:r>
          </a:p>
          <a:p>
            <a:pPr algn="ctr" defTabSz="514350"/>
            <a:endParaRPr lang="en-US" sz="101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698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9">
            <a:extLst>
              <a:ext uri="{FF2B5EF4-FFF2-40B4-BE49-F238E27FC236}">
                <a16:creationId xmlns:a16="http://schemas.microsoft.com/office/drawing/2014/main" id="{1B5F1FC5-C76B-8346-B457-7003C8F110E9}"/>
              </a:ext>
            </a:extLst>
          </p:cNvPr>
          <p:cNvSpPr/>
          <p:nvPr/>
        </p:nvSpPr>
        <p:spPr>
          <a:xfrm>
            <a:off x="0" y="853282"/>
            <a:ext cx="12188824" cy="27432"/>
          </a:xfrm>
          <a:prstGeom prst="rect">
            <a:avLst/>
          </a:prstGeom>
          <a:gradFill flip="none" rotWithShape="1">
            <a:gsLst>
              <a:gs pos="100000">
                <a:srgbClr val="00502F">
                  <a:alpha val="60000"/>
                </a:srgbClr>
              </a:gs>
              <a:gs pos="0">
                <a:srgbClr val="F37321">
                  <a:alpha val="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73" y="182460"/>
            <a:ext cx="12188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/>
              </a:rPr>
              <a:t>SF-RAD</a:t>
            </a:r>
            <a:r>
              <a:rPr lang="en-US" sz="2800" dirty="0">
                <a:solidFill>
                  <a:schemeClr val="accent2"/>
                </a:solidFill>
                <a:effectLst/>
              </a:rPr>
              <a:t>:</a:t>
            </a:r>
            <a:r>
              <a:rPr lang="en-US" sz="2800" dirty="0">
                <a:solidFill>
                  <a:schemeClr val="accent2">
                    <a:shade val="30000"/>
                    <a:satMod val="115000"/>
                  </a:schemeClr>
                </a:solidFill>
                <a:effectLst/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SARS-CoV-2 Wastewater-Based Surveillance</a:t>
            </a:r>
            <a:endParaRPr lang="en-US" sz="2800" dirty="0">
              <a:solidFill>
                <a:schemeClr val="accent2">
                  <a:shade val="30000"/>
                  <a:satMod val="115000"/>
                </a:schemeClr>
              </a:solidFill>
              <a:effectLst/>
            </a:endParaRPr>
          </a:p>
        </p:txBody>
      </p:sp>
      <p:sp>
        <p:nvSpPr>
          <p:cNvPr id="19" name="object 37">
            <a:extLst>
              <a:ext uri="{FF2B5EF4-FFF2-40B4-BE49-F238E27FC236}">
                <a16:creationId xmlns:a16="http://schemas.microsoft.com/office/drawing/2014/main" id="{63065236-1D9F-394A-8BE0-5A624BB5FBE0}"/>
              </a:ext>
            </a:extLst>
          </p:cNvPr>
          <p:cNvSpPr txBox="1"/>
          <p:nvPr/>
        </p:nvSpPr>
        <p:spPr>
          <a:xfrm>
            <a:off x="1" y="972766"/>
            <a:ext cx="12188822" cy="443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88" marR="4795" algn="ctr">
              <a:lnSpc>
                <a:spcPct val="108200"/>
              </a:lnSpc>
              <a:buClr>
                <a:srgbClr val="F37321"/>
              </a:buClr>
            </a:pPr>
            <a:r>
              <a:rPr lang="en-US" sz="2800" spc="5" dirty="0">
                <a:solidFill>
                  <a:schemeClr val="accent6">
                    <a:lumMod val="50000"/>
                  </a:schemeClr>
                </a:solidFill>
                <a:cs typeface="Frutiger-Light"/>
              </a:rPr>
              <a:t>Aims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30645" y="1790351"/>
            <a:ext cx="7372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standardization and informatics infrastructure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Wastewater characterization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with human health surveillance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992D2E4A-8E70-4281-AB58-E2C50C67D20D}"/>
              </a:ext>
            </a:extLst>
          </p:cNvPr>
          <p:cNvGraphicFramePr/>
          <p:nvPr/>
        </p:nvGraphicFramePr>
        <p:xfrm>
          <a:off x="1768933" y="3023100"/>
          <a:ext cx="7967179" cy="385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6817179-E5F9-456D-87BC-7BA1C94C5067}"/>
              </a:ext>
            </a:extLst>
          </p:cNvPr>
          <p:cNvSpPr txBox="1"/>
          <p:nvPr/>
        </p:nvSpPr>
        <p:spPr>
          <a:xfrm>
            <a:off x="1875029" y="4116787"/>
            <a:ext cx="1569196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Surveillance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21B44A-822B-44FF-B4C5-59571EB56E1B}"/>
              </a:ext>
            </a:extLst>
          </p:cNvPr>
          <p:cNvSpPr txBox="1"/>
          <p:nvPr/>
        </p:nvSpPr>
        <p:spPr>
          <a:xfrm>
            <a:off x="1895257" y="5060630"/>
            <a:ext cx="1576211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Wastewater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Surveillance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3F9A95-E9FB-42A7-96C4-F5E00D2E1529}"/>
              </a:ext>
            </a:extLst>
          </p:cNvPr>
          <p:cNvSpPr txBox="1"/>
          <p:nvPr/>
        </p:nvSpPr>
        <p:spPr>
          <a:xfrm>
            <a:off x="4083146" y="4595379"/>
            <a:ext cx="150969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77FEC0-EDC8-4705-A13E-CD49384CC23E}"/>
              </a:ext>
            </a:extLst>
          </p:cNvPr>
          <p:cNvSpPr txBox="1"/>
          <p:nvPr/>
        </p:nvSpPr>
        <p:spPr>
          <a:xfrm>
            <a:off x="6247758" y="4413848"/>
            <a:ext cx="236692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Outbreak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Characterization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Prediction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E9C255E-C4E5-45BB-A8BA-55606D2C893D}"/>
              </a:ext>
            </a:extLst>
          </p:cNvPr>
          <p:cNvSpPr/>
          <p:nvPr/>
        </p:nvSpPr>
        <p:spPr>
          <a:xfrm rot="1506829">
            <a:off x="3510192" y="4471597"/>
            <a:ext cx="516993" cy="247950"/>
          </a:xfrm>
          <a:prstGeom prst="rightArrow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D769A9-8D1D-4190-9308-99B36797F6B1}"/>
              </a:ext>
            </a:extLst>
          </p:cNvPr>
          <p:cNvSpPr txBox="1"/>
          <p:nvPr/>
        </p:nvSpPr>
        <p:spPr>
          <a:xfrm>
            <a:off x="9888111" y="4343873"/>
            <a:ext cx="1497900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 Decisions</a:t>
            </a:r>
          </a:p>
          <a:p>
            <a:pPr algn="ctr"/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D0E334C-4C6B-4026-AA92-17B2B6F1A905}"/>
              </a:ext>
            </a:extLst>
          </p:cNvPr>
          <p:cNvSpPr/>
          <p:nvPr/>
        </p:nvSpPr>
        <p:spPr>
          <a:xfrm rot="19800000" flipV="1">
            <a:off x="3526604" y="5212689"/>
            <a:ext cx="516993" cy="247950"/>
          </a:xfrm>
          <a:prstGeom prst="rightArrow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DE3E7C34-A9D0-4BCF-AE02-4C95A1185941}"/>
              </a:ext>
            </a:extLst>
          </p:cNvPr>
          <p:cNvSpPr/>
          <p:nvPr/>
        </p:nvSpPr>
        <p:spPr>
          <a:xfrm>
            <a:off x="5680060" y="4820063"/>
            <a:ext cx="516993" cy="247950"/>
          </a:xfrm>
          <a:prstGeom prst="rightArrow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62227-2E26-46A2-85A4-F7C69681BB70}"/>
              </a:ext>
            </a:extLst>
          </p:cNvPr>
          <p:cNvSpPr txBox="1"/>
          <p:nvPr/>
        </p:nvSpPr>
        <p:spPr>
          <a:xfrm>
            <a:off x="4572000" y="541280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Aim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54EA72-36CD-406A-9FEC-20E6A31F8EAF}"/>
              </a:ext>
            </a:extLst>
          </p:cNvPr>
          <p:cNvSpPr txBox="1"/>
          <p:nvPr/>
        </p:nvSpPr>
        <p:spPr>
          <a:xfrm>
            <a:off x="2297188" y="588523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Aim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F8337A-4B5F-4175-95EF-359D0CA91C9A}"/>
              </a:ext>
            </a:extLst>
          </p:cNvPr>
          <p:cNvSpPr txBox="1"/>
          <p:nvPr/>
        </p:nvSpPr>
        <p:spPr>
          <a:xfrm>
            <a:off x="7068782" y="544734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Aim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83A0DC-E26F-40E6-9269-C32BBB33181F}"/>
              </a:ext>
            </a:extLst>
          </p:cNvPr>
          <p:cNvSpPr txBox="1"/>
          <p:nvPr/>
        </p:nvSpPr>
        <p:spPr>
          <a:xfrm>
            <a:off x="2156625" y="361986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HPCPS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606B04-177C-409E-B1B9-DAC19A06A84D}"/>
              </a:ext>
            </a:extLst>
          </p:cNvPr>
          <p:cNvSpPr/>
          <p:nvPr/>
        </p:nvSpPr>
        <p:spPr>
          <a:xfrm>
            <a:off x="1462188" y="4948552"/>
            <a:ext cx="2355574" cy="1053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1796812-4999-4F20-B7D1-D2B750B88A0B}"/>
              </a:ext>
            </a:extLst>
          </p:cNvPr>
          <p:cNvGrpSpPr/>
          <p:nvPr/>
        </p:nvGrpSpPr>
        <p:grpSpPr>
          <a:xfrm>
            <a:off x="5719345" y="195943"/>
            <a:ext cx="5937757" cy="3304902"/>
            <a:chOff x="5719345" y="195943"/>
            <a:chExt cx="5937757" cy="33049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16E00D-147F-4486-B26E-86B259229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583"/>
            <a:stretch/>
          </p:blipFill>
          <p:spPr>
            <a:xfrm>
              <a:off x="5719345" y="418010"/>
              <a:ext cx="5937757" cy="308283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99A149-0DC9-4B1F-A59C-1CCD18383B55}"/>
                </a:ext>
              </a:extLst>
            </p:cNvPr>
            <p:cNvSpPr txBox="1"/>
            <p:nvPr/>
          </p:nvSpPr>
          <p:spPr>
            <a:xfrm>
              <a:off x="10310950" y="195943"/>
              <a:ext cx="1266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 B: Cluster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06756B-8EC4-4BA4-B5A1-2C5C41A43E95}"/>
              </a:ext>
            </a:extLst>
          </p:cNvPr>
          <p:cNvGrpSpPr/>
          <p:nvPr/>
        </p:nvGrpSpPr>
        <p:grpSpPr>
          <a:xfrm>
            <a:off x="70314" y="158931"/>
            <a:ext cx="6025686" cy="3422469"/>
            <a:chOff x="70314" y="158931"/>
            <a:chExt cx="6025686" cy="34224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98276A-CCE4-47E1-B073-DE169DDBD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419"/>
            <a:stretch/>
          </p:blipFill>
          <p:spPr>
            <a:xfrm>
              <a:off x="70314" y="378823"/>
              <a:ext cx="6025686" cy="320257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942139-B5C3-4F97-AC8A-8F7F16278371}"/>
                </a:ext>
              </a:extLst>
            </p:cNvPr>
            <p:cNvSpPr txBox="1"/>
            <p:nvPr/>
          </p:nvSpPr>
          <p:spPr>
            <a:xfrm>
              <a:off x="4478383" y="158931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 D: Building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6CB23-B8A3-46D3-A8C5-66D51E085446}"/>
              </a:ext>
            </a:extLst>
          </p:cNvPr>
          <p:cNvGrpSpPr/>
          <p:nvPr/>
        </p:nvGrpSpPr>
        <p:grpSpPr>
          <a:xfrm>
            <a:off x="2141162" y="3453895"/>
            <a:ext cx="6635090" cy="3245079"/>
            <a:chOff x="2141162" y="3453895"/>
            <a:chExt cx="6635090" cy="32450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9BAD06-545D-4F25-8F98-754F35C75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860"/>
            <a:stretch/>
          </p:blipFill>
          <p:spPr>
            <a:xfrm>
              <a:off x="2141162" y="3748576"/>
              <a:ext cx="6635090" cy="29503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3D559D-5312-4A9F-A3DB-F155B2F738FB}"/>
                </a:ext>
              </a:extLst>
            </p:cNvPr>
            <p:cNvSpPr txBox="1"/>
            <p:nvPr/>
          </p:nvSpPr>
          <p:spPr>
            <a:xfrm>
              <a:off x="6909306" y="3453895"/>
              <a:ext cx="166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 F: Community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5E59AD-9D18-4AE0-B65F-CE2AF2B76218}"/>
              </a:ext>
            </a:extLst>
          </p:cNvPr>
          <p:cNvGrpSpPr/>
          <p:nvPr/>
        </p:nvGrpSpPr>
        <p:grpSpPr>
          <a:xfrm>
            <a:off x="1306285" y="522514"/>
            <a:ext cx="728084" cy="1972492"/>
            <a:chOff x="1306285" y="522514"/>
            <a:chExt cx="728084" cy="197249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CF55AFA-A0C3-4150-8290-F224CB284302}"/>
                </a:ext>
              </a:extLst>
            </p:cNvPr>
            <p:cNvCxnSpPr>
              <a:cxnSpLocks/>
            </p:cNvCxnSpPr>
            <p:nvPr/>
          </p:nvCxnSpPr>
          <p:spPr>
            <a:xfrm>
              <a:off x="1567542" y="953589"/>
              <a:ext cx="0" cy="154141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F729D0-F867-445F-B50F-B37B7A1495FC}"/>
                </a:ext>
              </a:extLst>
            </p:cNvPr>
            <p:cNvSpPr txBox="1"/>
            <p:nvPr/>
          </p:nvSpPr>
          <p:spPr>
            <a:xfrm>
              <a:off x="1306285" y="522514"/>
              <a:ext cx="7280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 logs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432EAE-F660-45B5-8705-9DD08C1D8C46}"/>
              </a:ext>
            </a:extLst>
          </p:cNvPr>
          <p:cNvGrpSpPr/>
          <p:nvPr/>
        </p:nvGrpSpPr>
        <p:grpSpPr>
          <a:xfrm>
            <a:off x="6879769" y="426719"/>
            <a:ext cx="902811" cy="1175658"/>
            <a:chOff x="6879769" y="426719"/>
            <a:chExt cx="902811" cy="11756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767F6C-6894-4AAD-A58B-2B7305BFD437}"/>
                </a:ext>
              </a:extLst>
            </p:cNvPr>
            <p:cNvSpPr txBox="1"/>
            <p:nvPr/>
          </p:nvSpPr>
          <p:spPr>
            <a:xfrm>
              <a:off x="6879769" y="426719"/>
              <a:ext cx="902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1.5 logs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8D6B004-7CE5-436D-BD82-E378BE729200}"/>
                </a:ext>
              </a:extLst>
            </p:cNvPr>
            <p:cNvCxnSpPr>
              <a:cxnSpLocks/>
            </p:cNvCxnSpPr>
            <p:nvPr/>
          </p:nvCxnSpPr>
          <p:spPr>
            <a:xfrm>
              <a:off x="7101839" y="809897"/>
              <a:ext cx="0" cy="79248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A2F2E9-179E-4810-AFCA-2EFABACCBCB3}"/>
              </a:ext>
            </a:extLst>
          </p:cNvPr>
          <p:cNvGrpSpPr/>
          <p:nvPr/>
        </p:nvGrpSpPr>
        <p:grpSpPr>
          <a:xfrm>
            <a:off x="3496394" y="4457084"/>
            <a:ext cx="902811" cy="1084786"/>
            <a:chOff x="3496394" y="4457084"/>
            <a:chExt cx="902811" cy="108478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EFE0162-28BE-4B15-B1EE-8BD411A4D9A9}"/>
                </a:ext>
              </a:extLst>
            </p:cNvPr>
            <p:cNvCxnSpPr>
              <a:cxnSpLocks/>
            </p:cNvCxnSpPr>
            <p:nvPr/>
          </p:nvCxnSpPr>
          <p:spPr>
            <a:xfrm>
              <a:off x="4062642" y="4858247"/>
              <a:ext cx="0" cy="68362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91920F-11CE-4A86-BC45-FC70B6218865}"/>
                </a:ext>
              </a:extLst>
            </p:cNvPr>
            <p:cNvSpPr txBox="1"/>
            <p:nvPr/>
          </p:nvSpPr>
          <p:spPr>
            <a:xfrm>
              <a:off x="3496394" y="4457084"/>
              <a:ext cx="902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1.5 logs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383CC4-E182-4759-B7D2-6A2663A6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6" y="6019799"/>
            <a:ext cx="35052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SARS-CoV-2</a:t>
            </a:r>
          </a:p>
        </p:txBody>
      </p:sp>
    </p:spTree>
    <p:extLst>
      <p:ext uri="{BB962C8B-B14F-4D97-AF65-F5344CB8AC3E}">
        <p14:creationId xmlns:p14="http://schemas.microsoft.com/office/powerpoint/2010/main" val="11518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5441D5-9106-423D-A109-C7DFB6BA7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2"/>
          <a:stretch/>
        </p:blipFill>
        <p:spPr>
          <a:xfrm>
            <a:off x="0" y="0"/>
            <a:ext cx="1311753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ACE202-2D67-4798-AA18-0E56B513CC17}"/>
              </a:ext>
            </a:extLst>
          </p:cNvPr>
          <p:cNvSpPr/>
          <p:nvPr/>
        </p:nvSpPr>
        <p:spPr>
          <a:xfrm>
            <a:off x="463826" y="516836"/>
            <a:ext cx="11423374" cy="58342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9F2576-7B84-40E1-A8A7-E9BDC78A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6" y="260623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060FD-6A80-4A6A-83CF-36B3BBB5D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017" y="1321852"/>
            <a:ext cx="10515600" cy="4351338"/>
          </a:xfrm>
        </p:spPr>
        <p:txBody>
          <a:bodyPr/>
          <a:lstStyle/>
          <a:p>
            <a:r>
              <a:rPr lang="en-US" dirty="0"/>
              <a:t>Wastewater in sewer variable. </a:t>
            </a:r>
          </a:p>
          <a:p>
            <a:pPr lvl="1"/>
            <a:r>
              <a:rPr lang="en-US" dirty="0"/>
              <a:t>3 log-10 variation in SARS-CoV-2 observed at building scale </a:t>
            </a:r>
          </a:p>
          <a:p>
            <a:pPr lvl="1"/>
            <a:r>
              <a:rPr lang="en-US" dirty="0"/>
              <a:t>1.5 log-10 variation in SARS-CoV-2 observed at cluster and community scale</a:t>
            </a:r>
          </a:p>
          <a:p>
            <a:r>
              <a:rPr lang="en-US" dirty="0"/>
              <a:t>Degradation at room temperature, secondary</a:t>
            </a:r>
          </a:p>
          <a:p>
            <a:r>
              <a:rPr lang="en-US" dirty="0"/>
              <a:t>Fecal coliform shows evidence of multiplication in sewer</a:t>
            </a:r>
          </a:p>
          <a:p>
            <a:r>
              <a:rPr lang="en-US" dirty="0"/>
              <a:t>Specific conductivity correlated with fecal coliform at building scale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2F16C5-E4A9-4B16-B843-29D987566827}"/>
              </a:ext>
            </a:extLst>
          </p:cNvPr>
          <p:cNvSpPr txBox="1">
            <a:spLocks/>
          </p:cNvSpPr>
          <p:nvPr/>
        </p:nvSpPr>
        <p:spPr>
          <a:xfrm>
            <a:off x="846909" y="5322116"/>
            <a:ext cx="10515600" cy="1431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Complete analysis of remaining targets including metagenomics</a:t>
            </a:r>
          </a:p>
          <a:p>
            <a:r>
              <a:rPr lang="en-US" dirty="0"/>
              <a:t>Run statistics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9F9426-8DE8-4483-9C54-A0CD9CC6DAB6}"/>
              </a:ext>
            </a:extLst>
          </p:cNvPr>
          <p:cNvSpPr txBox="1">
            <a:spLocks/>
          </p:cNvSpPr>
          <p:nvPr/>
        </p:nvSpPr>
        <p:spPr>
          <a:xfrm>
            <a:off x="703217" y="4253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453929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08FC-D40A-4B56-A326-C2ADB36F4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2575" y="1731963"/>
            <a:ext cx="9144000" cy="2944812"/>
          </a:xfrm>
        </p:spPr>
        <p:txBody>
          <a:bodyPr>
            <a:normAutofit/>
          </a:bodyPr>
          <a:lstStyle/>
          <a:p>
            <a:r>
              <a:rPr lang="en-US" dirty="0"/>
              <a:t>Aim 3:</a:t>
            </a:r>
            <a:br>
              <a:rPr lang="en-US" dirty="0"/>
            </a:br>
            <a:r>
              <a:rPr lang="en-US" dirty="0"/>
              <a:t>Integration with Human Health Surveillance</a:t>
            </a:r>
          </a:p>
        </p:txBody>
      </p:sp>
    </p:spTree>
    <p:extLst>
      <p:ext uri="{BB962C8B-B14F-4D97-AF65-F5344CB8AC3E}">
        <p14:creationId xmlns:p14="http://schemas.microsoft.com/office/powerpoint/2010/main" val="355040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977A6B5E-65EB-403E-8CCF-D93DCAA4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74" y="398901"/>
            <a:ext cx="10451120" cy="565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956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64B2696-995C-3F4F-A521-5C329E20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994" y="365125"/>
            <a:ext cx="10134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Performance of ARTIC protocol</a:t>
            </a:r>
            <a:br>
              <a:rPr lang="en-US" sz="4000" dirty="0"/>
            </a:br>
            <a:r>
              <a:rPr lang="en-US" sz="4000" dirty="0"/>
              <a:t>on clinical and wastewater samples: </a:t>
            </a:r>
            <a:br>
              <a:rPr lang="en-US" sz="4000" dirty="0"/>
            </a:br>
            <a:r>
              <a:rPr lang="en-US" sz="4000" dirty="0"/>
              <a:t>good library efficiency to amplify SARS-CoV-2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D27EAF-DF45-EB4E-ADA2-4B43A08E5D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5120" y="2088289"/>
            <a:ext cx="9204960" cy="4658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3C5C6C-8E7B-4779-AA0B-B77D0FA5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4858"/>
            <a:ext cx="2732342" cy="706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25DA8-6A8D-4307-ADF8-DADC67085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91" y="187158"/>
            <a:ext cx="2865991" cy="6997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98BE94-08D1-4C53-AD3E-00FEE40D0EC9}"/>
              </a:ext>
            </a:extLst>
          </p:cNvPr>
          <p:cNvSpPr txBox="1"/>
          <p:nvPr/>
        </p:nvSpPr>
        <p:spPr>
          <a:xfrm>
            <a:off x="0" y="809897"/>
            <a:ext cx="3918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Oncogenomics</a:t>
            </a:r>
            <a:r>
              <a:rPr lang="en-US" dirty="0"/>
              <a:t> Shared Resource Lab</a:t>
            </a:r>
          </a:p>
          <a:p>
            <a:r>
              <a:rPr lang="en-US" dirty="0"/>
              <a:t>Sylvester Comprehensive Cancer Center</a:t>
            </a:r>
          </a:p>
          <a:p>
            <a:r>
              <a:rPr lang="en-US" dirty="0"/>
              <a:t>(Sion Williams)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33AB8-72B9-450B-BC6B-851E5D1E9504}"/>
              </a:ext>
            </a:extLst>
          </p:cNvPr>
          <p:cNvSpPr txBox="1"/>
          <p:nvPr/>
        </p:nvSpPr>
        <p:spPr>
          <a:xfrm>
            <a:off x="100149" y="2255519"/>
            <a:ext cx="387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Integrated Genomics Lab (Chris Mason)</a:t>
            </a:r>
          </a:p>
        </p:txBody>
      </p:sp>
    </p:spTree>
    <p:extLst>
      <p:ext uri="{BB962C8B-B14F-4D97-AF65-F5344CB8AC3E}">
        <p14:creationId xmlns:p14="http://schemas.microsoft.com/office/powerpoint/2010/main" val="335214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B4BE0B4B-6C9A-4DF0-9E93-2D4B6FEFA183}"/>
              </a:ext>
            </a:extLst>
          </p:cNvPr>
          <p:cNvSpPr txBox="1"/>
          <p:nvPr/>
        </p:nvSpPr>
        <p:spPr>
          <a:xfrm>
            <a:off x="864447" y="492592"/>
            <a:ext cx="527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Detection of SARS-CoV-2 Lineages in Wastewater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0EAAD0-7B16-421F-9436-83F2667B01EA}"/>
              </a:ext>
            </a:extLst>
          </p:cNvPr>
          <p:cNvSpPr txBox="1"/>
          <p:nvPr/>
        </p:nvSpPr>
        <p:spPr>
          <a:xfrm>
            <a:off x="3042481" y="4592052"/>
            <a:ext cx="6014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SARS-CoV-2 lineages in City wastewater mirror patient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at low viral load lineages can be discerned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diversity followed by Alpha, Gamma, Mu, then Delta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Delta detectable at -7 days before first sequenced case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1B00664-BF80-4015-8BC4-104CA8A89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78" b="95645"/>
          <a:stretch/>
        </p:blipFill>
        <p:spPr>
          <a:xfrm>
            <a:off x="2567667" y="1134819"/>
            <a:ext cx="7854151" cy="25533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E812EC76-B1FB-4E06-9B34-EB3EAC710AF3}"/>
              </a:ext>
            </a:extLst>
          </p:cNvPr>
          <p:cNvGrpSpPr/>
          <p:nvPr/>
        </p:nvGrpSpPr>
        <p:grpSpPr>
          <a:xfrm>
            <a:off x="2445677" y="1387480"/>
            <a:ext cx="7976142" cy="2429465"/>
            <a:chOff x="1386840" y="1315735"/>
            <a:chExt cx="7976142" cy="242946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B24A240-39F1-4116-8041-CB0FAD50686D}"/>
                </a:ext>
              </a:extLst>
            </p:cNvPr>
            <p:cNvGrpSpPr/>
            <p:nvPr/>
          </p:nvGrpSpPr>
          <p:grpSpPr>
            <a:xfrm>
              <a:off x="1386840" y="1785245"/>
              <a:ext cx="7976140" cy="1148456"/>
              <a:chOff x="1386840" y="1785245"/>
              <a:chExt cx="7976140" cy="1148456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1C68A8E3-7E47-4A60-B318-DE136F725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4624" r="10678" b="65784"/>
              <a:stretch/>
            </p:blipFill>
            <p:spPr>
              <a:xfrm>
                <a:off x="1508829" y="1785245"/>
                <a:ext cx="7854151" cy="1148456"/>
              </a:xfrm>
              <a:prstGeom prst="rect">
                <a:avLst/>
              </a:prstGeom>
            </p:spPr>
          </p:pic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5986B44-FFC3-4E91-95A5-AC5B4BF2F0BE}"/>
                  </a:ext>
                </a:extLst>
              </p:cNvPr>
              <p:cNvSpPr/>
              <p:nvPr/>
            </p:nvSpPr>
            <p:spPr>
              <a:xfrm>
                <a:off x="1386840" y="1977390"/>
                <a:ext cx="965774" cy="9220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931139B-27EF-4DAD-9614-EA9C6690F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96" r="10678" b="91355"/>
            <a:stretch/>
          </p:blipFill>
          <p:spPr>
            <a:xfrm>
              <a:off x="1508830" y="3400742"/>
              <a:ext cx="7854151" cy="11430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B16C9D5-6F87-409E-B5D5-2361B0808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221" r="11220" b="51829"/>
            <a:stretch/>
          </p:blipFill>
          <p:spPr>
            <a:xfrm>
              <a:off x="1508830" y="2936717"/>
              <a:ext cx="7806501" cy="114301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509A55F-74C5-4314-B5D3-EB9906E44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300" r="11220" b="49750"/>
            <a:stretch/>
          </p:blipFill>
          <p:spPr>
            <a:xfrm>
              <a:off x="1508829" y="3288188"/>
              <a:ext cx="7806501" cy="114301"/>
            </a:xfrm>
            <a:prstGeom prst="rect">
              <a:avLst/>
            </a:prstGeom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B836060-D07F-4511-880F-5584EA0E2CD6}"/>
                </a:ext>
              </a:extLst>
            </p:cNvPr>
            <p:cNvGrpSpPr/>
            <p:nvPr/>
          </p:nvGrpSpPr>
          <p:grpSpPr>
            <a:xfrm>
              <a:off x="1508827" y="1315735"/>
              <a:ext cx="7854152" cy="464589"/>
              <a:chOff x="1202562" y="2445348"/>
              <a:chExt cx="7854152" cy="464589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599157D-9662-461F-A0DE-0DDBD132CA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746" r="10678" b="93304"/>
              <a:stretch/>
            </p:blipFill>
            <p:spPr>
              <a:xfrm>
                <a:off x="1202563" y="2795637"/>
                <a:ext cx="7854151" cy="114300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AF640B3-D490-4C6E-A4AD-718721BDB5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679" r="10678" b="85401"/>
              <a:stretch/>
            </p:blipFill>
            <p:spPr>
              <a:xfrm>
                <a:off x="1202562" y="2445348"/>
                <a:ext cx="7854151" cy="347025"/>
              </a:xfrm>
              <a:prstGeom prst="rect">
                <a:avLst/>
              </a:prstGeom>
            </p:spPr>
          </p:pic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DB9D560-5096-49C0-8A70-A003EB6C4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471" r="10678" b="61629"/>
            <a:stretch/>
          </p:blipFill>
          <p:spPr>
            <a:xfrm>
              <a:off x="1508830" y="3055939"/>
              <a:ext cx="7854151" cy="2286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9851164-D8A1-43E5-A31B-2EC4223F8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318" r="10678" b="57869"/>
            <a:stretch/>
          </p:blipFill>
          <p:spPr>
            <a:xfrm>
              <a:off x="1508828" y="3521709"/>
              <a:ext cx="7854154" cy="223491"/>
            </a:xfrm>
            <a:prstGeom prst="rect">
              <a:avLst/>
            </a:prstGeom>
          </p:spPr>
        </p:pic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09ADF206-E14C-48EC-9074-1B3772DB7A1B}"/>
              </a:ext>
            </a:extLst>
          </p:cNvPr>
          <p:cNvSpPr/>
          <p:nvPr/>
        </p:nvSpPr>
        <p:spPr>
          <a:xfrm>
            <a:off x="2533997" y="1387480"/>
            <a:ext cx="877454" cy="228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B6C5DA4-70EA-4603-87A8-E41CEA7C5755}"/>
              </a:ext>
            </a:extLst>
          </p:cNvPr>
          <p:cNvSpPr/>
          <p:nvPr/>
        </p:nvSpPr>
        <p:spPr>
          <a:xfrm>
            <a:off x="2533997" y="1622409"/>
            <a:ext cx="877454" cy="347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1802F50-A149-417E-9E36-7BD395480A85}"/>
              </a:ext>
            </a:extLst>
          </p:cNvPr>
          <p:cNvSpPr/>
          <p:nvPr/>
        </p:nvSpPr>
        <p:spPr>
          <a:xfrm>
            <a:off x="2533997" y="1976312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FE6023B-B422-4153-9B87-9D64C5B26C69}"/>
              </a:ext>
            </a:extLst>
          </p:cNvPr>
          <p:cNvSpPr/>
          <p:nvPr/>
        </p:nvSpPr>
        <p:spPr>
          <a:xfrm>
            <a:off x="2533996" y="2444179"/>
            <a:ext cx="877454" cy="10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3BF3113-E546-4467-ADB5-A1F7CE14FC19}"/>
              </a:ext>
            </a:extLst>
          </p:cNvPr>
          <p:cNvSpPr/>
          <p:nvPr/>
        </p:nvSpPr>
        <p:spPr>
          <a:xfrm>
            <a:off x="2533997" y="2560663"/>
            <a:ext cx="877454" cy="223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C0E540E-A020-49A1-B850-171A54DBAC3C}"/>
              </a:ext>
            </a:extLst>
          </p:cNvPr>
          <p:cNvSpPr/>
          <p:nvPr/>
        </p:nvSpPr>
        <p:spPr>
          <a:xfrm>
            <a:off x="2533996" y="2790613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EBAB6FC-29E0-4423-83AB-EAA4B29E8168}"/>
              </a:ext>
            </a:extLst>
          </p:cNvPr>
          <p:cNvSpPr/>
          <p:nvPr/>
        </p:nvSpPr>
        <p:spPr>
          <a:xfrm>
            <a:off x="2533996" y="3016947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165F149-4312-4140-A476-ABC549257A48}"/>
              </a:ext>
            </a:extLst>
          </p:cNvPr>
          <p:cNvSpPr/>
          <p:nvPr/>
        </p:nvSpPr>
        <p:spPr>
          <a:xfrm>
            <a:off x="2533996" y="3484814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38149DA-43A6-45E0-9CC5-80F744EE6BBA}"/>
              </a:ext>
            </a:extLst>
          </p:cNvPr>
          <p:cNvSpPr/>
          <p:nvPr/>
        </p:nvSpPr>
        <p:spPr>
          <a:xfrm>
            <a:off x="2533997" y="3711149"/>
            <a:ext cx="877454" cy="109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C4F8731-7C54-4FF9-B0F3-656DFB4BE255}"/>
              </a:ext>
            </a:extLst>
          </p:cNvPr>
          <p:cNvSpPr txBox="1"/>
          <p:nvPr/>
        </p:nvSpPr>
        <p:spPr>
          <a:xfrm>
            <a:off x="2749151" y="2360482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117103D-58A2-4A4E-9484-0A5713BB27AF}"/>
              </a:ext>
            </a:extLst>
          </p:cNvPr>
          <p:cNvSpPr txBox="1"/>
          <p:nvPr/>
        </p:nvSpPr>
        <p:spPr>
          <a:xfrm>
            <a:off x="2760212" y="2531845"/>
            <a:ext cx="455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508AD60-8BEC-42B1-A12F-560602C1FD53}"/>
              </a:ext>
            </a:extLst>
          </p:cNvPr>
          <p:cNvSpPr txBox="1"/>
          <p:nvPr/>
        </p:nvSpPr>
        <p:spPr>
          <a:xfrm>
            <a:off x="2752357" y="2762985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June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49F90B-C023-462D-BD84-54E91A63D110}"/>
              </a:ext>
            </a:extLst>
          </p:cNvPr>
          <p:cNvSpPr txBox="1"/>
          <p:nvPr/>
        </p:nvSpPr>
        <p:spPr>
          <a:xfrm>
            <a:off x="2778807" y="3102629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July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1BBA794-36D9-4BEC-9B2D-B424F41938E0}"/>
              </a:ext>
            </a:extLst>
          </p:cNvPr>
          <p:cNvSpPr txBox="1"/>
          <p:nvPr/>
        </p:nvSpPr>
        <p:spPr>
          <a:xfrm>
            <a:off x="2679485" y="3448925"/>
            <a:ext cx="617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8EA4C83-CD4C-4780-89AA-54CAA16DA121}"/>
              </a:ext>
            </a:extLst>
          </p:cNvPr>
          <p:cNvSpPr txBox="1"/>
          <p:nvPr/>
        </p:nvSpPr>
        <p:spPr>
          <a:xfrm>
            <a:off x="2552367" y="3629189"/>
            <a:ext cx="87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September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28529FB-D52A-4C9A-B4A5-39A002240DC3}"/>
              </a:ext>
            </a:extLst>
          </p:cNvPr>
          <p:cNvSpPr txBox="1"/>
          <p:nvPr/>
        </p:nvSpPr>
        <p:spPr>
          <a:xfrm>
            <a:off x="2694970" y="2068941"/>
            <a:ext cx="58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March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667075B-7CA7-46DC-8822-796835817266}"/>
              </a:ext>
            </a:extLst>
          </p:cNvPr>
          <p:cNvSpPr txBox="1"/>
          <p:nvPr/>
        </p:nvSpPr>
        <p:spPr>
          <a:xfrm>
            <a:off x="2618443" y="1657687"/>
            <a:ext cx="739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February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95FBBD8-3D53-4E19-945F-803BCB21B406}"/>
              </a:ext>
            </a:extLst>
          </p:cNvPr>
          <p:cNvSpPr txBox="1"/>
          <p:nvPr/>
        </p:nvSpPr>
        <p:spPr>
          <a:xfrm>
            <a:off x="2655792" y="1365818"/>
            <a:ext cx="66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501330B-D169-4EE2-B91F-2B52FC3674B3}"/>
              </a:ext>
            </a:extLst>
          </p:cNvPr>
          <p:cNvSpPr txBox="1"/>
          <p:nvPr/>
        </p:nvSpPr>
        <p:spPr>
          <a:xfrm>
            <a:off x="990628" y="2259513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City of Miami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5A3CE95-0FE2-447F-B829-522A99C2A413}"/>
              </a:ext>
            </a:extLst>
          </p:cNvPr>
          <p:cNvSpPr/>
          <p:nvPr/>
        </p:nvSpPr>
        <p:spPr>
          <a:xfrm>
            <a:off x="9119937" y="1262487"/>
            <a:ext cx="157469" cy="266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DB90DF8-B437-424C-9339-756874525384}"/>
              </a:ext>
            </a:extLst>
          </p:cNvPr>
          <p:cNvGrpSpPr/>
          <p:nvPr/>
        </p:nvGrpSpPr>
        <p:grpSpPr>
          <a:xfrm>
            <a:off x="9106802" y="978571"/>
            <a:ext cx="1475523" cy="3338120"/>
            <a:chOff x="9103714" y="1390871"/>
            <a:chExt cx="1475523" cy="3338120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1521166-96DA-44D8-8933-08723F81FB3E}"/>
                </a:ext>
              </a:extLst>
            </p:cNvPr>
            <p:cNvGrpSpPr/>
            <p:nvPr/>
          </p:nvGrpSpPr>
          <p:grpSpPr>
            <a:xfrm>
              <a:off x="9103714" y="1583080"/>
              <a:ext cx="1475523" cy="2666650"/>
              <a:chOff x="8068940" y="977937"/>
              <a:chExt cx="1581170" cy="2803005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EE0240F-5B18-4ED4-9C6F-C3570E1691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458022" y="1588855"/>
                <a:ext cx="2803005" cy="1581170"/>
              </a:xfrm>
              <a:prstGeom prst="rect">
                <a:avLst/>
              </a:prstGeom>
            </p:spPr>
          </p:pic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D1796EF-88FC-4E50-AFE1-E17CF85C8863}"/>
                  </a:ext>
                </a:extLst>
              </p:cNvPr>
              <p:cNvSpPr/>
              <p:nvPr/>
            </p:nvSpPr>
            <p:spPr>
              <a:xfrm>
                <a:off x="9139747" y="1904567"/>
                <a:ext cx="345222" cy="8325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04CA40DF-E3F5-43C3-9063-2EA52595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83" b="2582"/>
            <a:stretch/>
          </p:blipFill>
          <p:spPr>
            <a:xfrm>
              <a:off x="9274318" y="4385103"/>
              <a:ext cx="902139" cy="343888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F4C2A36-CD01-43E0-B850-12E0F8981566}"/>
                </a:ext>
              </a:extLst>
            </p:cNvPr>
            <p:cNvSpPr txBox="1"/>
            <p:nvPr/>
          </p:nvSpPr>
          <p:spPr>
            <a:xfrm>
              <a:off x="9416442" y="1390871"/>
              <a:ext cx="9557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Viral copies/L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3727574-C312-4454-A2DB-924A3B54FB7E}"/>
              </a:ext>
            </a:extLst>
          </p:cNvPr>
          <p:cNvCxnSpPr/>
          <p:nvPr/>
        </p:nvCxnSpPr>
        <p:spPr>
          <a:xfrm>
            <a:off x="2253498" y="1421437"/>
            <a:ext cx="0" cy="430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296A454-7505-4680-BEAF-EE5BB91B5413}"/>
              </a:ext>
            </a:extLst>
          </p:cNvPr>
          <p:cNvSpPr txBox="1"/>
          <p:nvPr/>
        </p:nvSpPr>
        <p:spPr>
          <a:xfrm>
            <a:off x="1853037" y="1314497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FF0000"/>
                </a:solidFill>
              </a:rPr>
              <a:t>time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AF4436-D1ED-44AE-A42C-A6F120EA0129}"/>
              </a:ext>
            </a:extLst>
          </p:cNvPr>
          <p:cNvGrpSpPr/>
          <p:nvPr/>
        </p:nvGrpSpPr>
        <p:grpSpPr>
          <a:xfrm>
            <a:off x="487945" y="4583706"/>
            <a:ext cx="1967151" cy="1634731"/>
            <a:chOff x="10046724" y="2688918"/>
            <a:chExt cx="1967151" cy="163473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FA67006-B65B-4DE1-A155-D290EC17D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23" t="12457" r="84612" b="86386"/>
            <a:stretch/>
          </p:blipFill>
          <p:spPr>
            <a:xfrm>
              <a:off x="10046724" y="2714318"/>
              <a:ext cx="256032" cy="2286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0557618-29B3-483E-81B5-81B731A08614}"/>
                </a:ext>
              </a:extLst>
            </p:cNvPr>
            <p:cNvSpPr txBox="1"/>
            <p:nvPr/>
          </p:nvSpPr>
          <p:spPr>
            <a:xfrm>
              <a:off x="10340565" y="2688918"/>
              <a:ext cx="15585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Coverage of reference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D6D8005-2A9A-42CB-8A0C-AF55AC42C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44" t="10557" r="85443" b="88469"/>
            <a:stretch/>
          </p:blipFill>
          <p:spPr>
            <a:xfrm>
              <a:off x="10046724" y="2993718"/>
              <a:ext cx="256032" cy="2334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D04353-5F01-48E1-99B8-E41FF30E076C}"/>
                </a:ext>
              </a:extLst>
            </p:cNvPr>
            <p:cNvSpPr txBox="1"/>
            <p:nvPr/>
          </p:nvSpPr>
          <p:spPr>
            <a:xfrm>
              <a:off x="10340565" y="2965917"/>
              <a:ext cx="14910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Mutant allele (&lt;10%)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E10A9CE-27FA-4EE2-B71F-D9AB5249E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35" t="11499" r="93593" b="87436"/>
            <a:stretch/>
          </p:blipFill>
          <p:spPr>
            <a:xfrm>
              <a:off x="10046724" y="3744211"/>
              <a:ext cx="256032" cy="23554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985AF6F-22CC-487F-AE00-2073F25EB736}"/>
                </a:ext>
              </a:extLst>
            </p:cNvPr>
            <p:cNvSpPr txBox="1"/>
            <p:nvPr/>
          </p:nvSpPr>
          <p:spPr>
            <a:xfrm>
              <a:off x="10340565" y="3723485"/>
              <a:ext cx="1492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Mutant allele (100%)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16AFA01-FB18-4B63-915E-FFFCF35AC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8" t="7627" r="88890" b="90488"/>
            <a:stretch/>
          </p:blipFill>
          <p:spPr>
            <a:xfrm>
              <a:off x="10046724" y="3277954"/>
              <a:ext cx="256032" cy="44553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4EFDE57-2089-4AFA-BAC7-9B8286417837}"/>
                </a:ext>
              </a:extLst>
            </p:cNvPr>
            <p:cNvSpPr txBox="1"/>
            <p:nvPr/>
          </p:nvSpPr>
          <p:spPr>
            <a:xfrm>
              <a:off x="10340565" y="3289082"/>
              <a:ext cx="1406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Mutant allele (10%,</a:t>
              </a:r>
              <a:br>
                <a:rPr lang="en-US" sz="1200" dirty="0"/>
              </a:br>
              <a:r>
                <a:rPr lang="en-US" sz="1200" dirty="0"/>
                <a:t>20%, etc.)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6A510AE-BF9E-4ABB-B4A1-E98C80EDF4FA}"/>
                </a:ext>
              </a:extLst>
            </p:cNvPr>
            <p:cNvSpPr txBox="1"/>
            <p:nvPr/>
          </p:nvSpPr>
          <p:spPr>
            <a:xfrm>
              <a:off x="10339762" y="4046650"/>
              <a:ext cx="16741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No coverage of that site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04C87A2-B380-4514-8295-22673257E138}"/>
                </a:ext>
              </a:extLst>
            </p:cNvPr>
            <p:cNvSpPr/>
            <p:nvPr/>
          </p:nvSpPr>
          <p:spPr>
            <a:xfrm>
              <a:off x="10058836" y="4095096"/>
              <a:ext cx="256032" cy="21045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1193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B4BE0B4B-6C9A-4DF0-9E93-2D4B6FEFA183}"/>
              </a:ext>
            </a:extLst>
          </p:cNvPr>
          <p:cNvSpPr txBox="1"/>
          <p:nvPr/>
        </p:nvSpPr>
        <p:spPr>
          <a:xfrm>
            <a:off x="864447" y="492592"/>
            <a:ext cx="527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Detection of SARS-CoV-2 Lineages in Wastewater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0EAAD0-7B16-421F-9436-83F2667B01EA}"/>
              </a:ext>
            </a:extLst>
          </p:cNvPr>
          <p:cNvSpPr txBox="1"/>
          <p:nvPr/>
        </p:nvSpPr>
        <p:spPr>
          <a:xfrm>
            <a:off x="3042481" y="4592052"/>
            <a:ext cx="6014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SARS-CoV-2 lineages in City wastewater mirror patient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at low viral load lineages can be discerned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diversity followed by Alpha, Gamma, Mu, then Delta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Delta detectable at -7 days before first sequenced case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1B00664-BF80-4015-8BC4-104CA8A89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78" b="95645"/>
          <a:stretch/>
        </p:blipFill>
        <p:spPr>
          <a:xfrm>
            <a:off x="2567667" y="1134819"/>
            <a:ext cx="7854151" cy="25533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E812EC76-B1FB-4E06-9B34-EB3EAC710AF3}"/>
              </a:ext>
            </a:extLst>
          </p:cNvPr>
          <p:cNvGrpSpPr/>
          <p:nvPr/>
        </p:nvGrpSpPr>
        <p:grpSpPr>
          <a:xfrm>
            <a:off x="2445677" y="1387480"/>
            <a:ext cx="7976142" cy="2429465"/>
            <a:chOff x="1386840" y="1315735"/>
            <a:chExt cx="7976142" cy="242946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B24A240-39F1-4116-8041-CB0FAD50686D}"/>
                </a:ext>
              </a:extLst>
            </p:cNvPr>
            <p:cNvGrpSpPr/>
            <p:nvPr/>
          </p:nvGrpSpPr>
          <p:grpSpPr>
            <a:xfrm>
              <a:off x="1386840" y="1785245"/>
              <a:ext cx="7976140" cy="1148456"/>
              <a:chOff x="1386840" y="1785245"/>
              <a:chExt cx="7976140" cy="1148456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1C68A8E3-7E47-4A60-B318-DE136F725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4624" r="10678" b="65784"/>
              <a:stretch/>
            </p:blipFill>
            <p:spPr>
              <a:xfrm>
                <a:off x="1508829" y="1785245"/>
                <a:ext cx="7854151" cy="1148456"/>
              </a:xfrm>
              <a:prstGeom prst="rect">
                <a:avLst/>
              </a:prstGeom>
            </p:spPr>
          </p:pic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5986B44-FFC3-4E91-95A5-AC5B4BF2F0BE}"/>
                  </a:ext>
                </a:extLst>
              </p:cNvPr>
              <p:cNvSpPr/>
              <p:nvPr/>
            </p:nvSpPr>
            <p:spPr>
              <a:xfrm>
                <a:off x="1386840" y="1977390"/>
                <a:ext cx="965774" cy="9220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931139B-27EF-4DAD-9614-EA9C6690F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96" r="10678" b="91355"/>
            <a:stretch/>
          </p:blipFill>
          <p:spPr>
            <a:xfrm>
              <a:off x="1508830" y="3400742"/>
              <a:ext cx="7854151" cy="11430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B16C9D5-6F87-409E-B5D5-2361B0808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221" r="11220" b="51829"/>
            <a:stretch/>
          </p:blipFill>
          <p:spPr>
            <a:xfrm>
              <a:off x="1508830" y="2936717"/>
              <a:ext cx="7806501" cy="114301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509A55F-74C5-4314-B5D3-EB9906E44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300" r="11220" b="49750"/>
            <a:stretch/>
          </p:blipFill>
          <p:spPr>
            <a:xfrm>
              <a:off x="1508829" y="3288188"/>
              <a:ext cx="7806501" cy="114301"/>
            </a:xfrm>
            <a:prstGeom prst="rect">
              <a:avLst/>
            </a:prstGeom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B836060-D07F-4511-880F-5584EA0E2CD6}"/>
                </a:ext>
              </a:extLst>
            </p:cNvPr>
            <p:cNvGrpSpPr/>
            <p:nvPr/>
          </p:nvGrpSpPr>
          <p:grpSpPr>
            <a:xfrm>
              <a:off x="1508827" y="1315735"/>
              <a:ext cx="7854152" cy="464589"/>
              <a:chOff x="1202562" y="2445348"/>
              <a:chExt cx="7854152" cy="464589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599157D-9662-461F-A0DE-0DDBD132CA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746" r="10678" b="93304"/>
              <a:stretch/>
            </p:blipFill>
            <p:spPr>
              <a:xfrm>
                <a:off x="1202563" y="2795637"/>
                <a:ext cx="7854151" cy="114300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AF640B3-D490-4C6E-A4AD-718721BDB5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679" r="10678" b="85401"/>
              <a:stretch/>
            </p:blipFill>
            <p:spPr>
              <a:xfrm>
                <a:off x="1202562" y="2445348"/>
                <a:ext cx="7854151" cy="347025"/>
              </a:xfrm>
              <a:prstGeom prst="rect">
                <a:avLst/>
              </a:prstGeom>
            </p:spPr>
          </p:pic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DB9D560-5096-49C0-8A70-A003EB6C4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471" r="10678" b="61629"/>
            <a:stretch/>
          </p:blipFill>
          <p:spPr>
            <a:xfrm>
              <a:off x="1508830" y="3055939"/>
              <a:ext cx="7854151" cy="2286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9851164-D8A1-43E5-A31B-2EC4223F8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318" r="10678" b="57869"/>
            <a:stretch/>
          </p:blipFill>
          <p:spPr>
            <a:xfrm>
              <a:off x="1508828" y="3521709"/>
              <a:ext cx="7854154" cy="223491"/>
            </a:xfrm>
            <a:prstGeom prst="rect">
              <a:avLst/>
            </a:prstGeom>
          </p:spPr>
        </p:pic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09ADF206-E14C-48EC-9074-1B3772DB7A1B}"/>
              </a:ext>
            </a:extLst>
          </p:cNvPr>
          <p:cNvSpPr/>
          <p:nvPr/>
        </p:nvSpPr>
        <p:spPr>
          <a:xfrm>
            <a:off x="2533997" y="1387480"/>
            <a:ext cx="877454" cy="228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B6C5DA4-70EA-4603-87A8-E41CEA7C5755}"/>
              </a:ext>
            </a:extLst>
          </p:cNvPr>
          <p:cNvSpPr/>
          <p:nvPr/>
        </p:nvSpPr>
        <p:spPr>
          <a:xfrm>
            <a:off x="2533997" y="1622409"/>
            <a:ext cx="877454" cy="347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1802F50-A149-417E-9E36-7BD395480A85}"/>
              </a:ext>
            </a:extLst>
          </p:cNvPr>
          <p:cNvSpPr/>
          <p:nvPr/>
        </p:nvSpPr>
        <p:spPr>
          <a:xfrm>
            <a:off x="2533997" y="1976312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FE6023B-B422-4153-9B87-9D64C5B26C69}"/>
              </a:ext>
            </a:extLst>
          </p:cNvPr>
          <p:cNvSpPr/>
          <p:nvPr/>
        </p:nvSpPr>
        <p:spPr>
          <a:xfrm>
            <a:off x="2533996" y="2444179"/>
            <a:ext cx="877454" cy="10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3BF3113-E546-4467-ADB5-A1F7CE14FC19}"/>
              </a:ext>
            </a:extLst>
          </p:cNvPr>
          <p:cNvSpPr/>
          <p:nvPr/>
        </p:nvSpPr>
        <p:spPr>
          <a:xfrm>
            <a:off x="2533997" y="2560663"/>
            <a:ext cx="877454" cy="223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C0E540E-A020-49A1-B850-171A54DBAC3C}"/>
              </a:ext>
            </a:extLst>
          </p:cNvPr>
          <p:cNvSpPr/>
          <p:nvPr/>
        </p:nvSpPr>
        <p:spPr>
          <a:xfrm>
            <a:off x="2533996" y="2790613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EBAB6FC-29E0-4423-83AB-EAA4B29E8168}"/>
              </a:ext>
            </a:extLst>
          </p:cNvPr>
          <p:cNvSpPr/>
          <p:nvPr/>
        </p:nvSpPr>
        <p:spPr>
          <a:xfrm>
            <a:off x="2533996" y="3016947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165F149-4312-4140-A476-ABC549257A48}"/>
              </a:ext>
            </a:extLst>
          </p:cNvPr>
          <p:cNvSpPr/>
          <p:nvPr/>
        </p:nvSpPr>
        <p:spPr>
          <a:xfrm>
            <a:off x="2533996" y="3484814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38149DA-43A6-45E0-9CC5-80F744EE6BBA}"/>
              </a:ext>
            </a:extLst>
          </p:cNvPr>
          <p:cNvSpPr/>
          <p:nvPr/>
        </p:nvSpPr>
        <p:spPr>
          <a:xfrm>
            <a:off x="2533997" y="3711149"/>
            <a:ext cx="877454" cy="109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C4F8731-7C54-4FF9-B0F3-656DFB4BE255}"/>
              </a:ext>
            </a:extLst>
          </p:cNvPr>
          <p:cNvSpPr txBox="1"/>
          <p:nvPr/>
        </p:nvSpPr>
        <p:spPr>
          <a:xfrm>
            <a:off x="2749151" y="2360482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117103D-58A2-4A4E-9484-0A5713BB27AF}"/>
              </a:ext>
            </a:extLst>
          </p:cNvPr>
          <p:cNvSpPr txBox="1"/>
          <p:nvPr/>
        </p:nvSpPr>
        <p:spPr>
          <a:xfrm>
            <a:off x="2760212" y="2531845"/>
            <a:ext cx="455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508AD60-8BEC-42B1-A12F-560602C1FD53}"/>
              </a:ext>
            </a:extLst>
          </p:cNvPr>
          <p:cNvSpPr txBox="1"/>
          <p:nvPr/>
        </p:nvSpPr>
        <p:spPr>
          <a:xfrm>
            <a:off x="2752357" y="2762985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June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49F90B-C023-462D-BD84-54E91A63D110}"/>
              </a:ext>
            </a:extLst>
          </p:cNvPr>
          <p:cNvSpPr txBox="1"/>
          <p:nvPr/>
        </p:nvSpPr>
        <p:spPr>
          <a:xfrm>
            <a:off x="2778807" y="3102629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July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1BBA794-36D9-4BEC-9B2D-B424F41938E0}"/>
              </a:ext>
            </a:extLst>
          </p:cNvPr>
          <p:cNvSpPr txBox="1"/>
          <p:nvPr/>
        </p:nvSpPr>
        <p:spPr>
          <a:xfrm>
            <a:off x="2679485" y="3448925"/>
            <a:ext cx="617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8EA4C83-CD4C-4780-89AA-54CAA16DA121}"/>
              </a:ext>
            </a:extLst>
          </p:cNvPr>
          <p:cNvSpPr txBox="1"/>
          <p:nvPr/>
        </p:nvSpPr>
        <p:spPr>
          <a:xfrm>
            <a:off x="2552367" y="3629189"/>
            <a:ext cx="87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September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28529FB-D52A-4C9A-B4A5-39A002240DC3}"/>
              </a:ext>
            </a:extLst>
          </p:cNvPr>
          <p:cNvSpPr txBox="1"/>
          <p:nvPr/>
        </p:nvSpPr>
        <p:spPr>
          <a:xfrm>
            <a:off x="2694970" y="2068941"/>
            <a:ext cx="58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March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667075B-7CA7-46DC-8822-796835817266}"/>
              </a:ext>
            </a:extLst>
          </p:cNvPr>
          <p:cNvSpPr txBox="1"/>
          <p:nvPr/>
        </p:nvSpPr>
        <p:spPr>
          <a:xfrm>
            <a:off x="2618443" y="1657687"/>
            <a:ext cx="739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February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95FBBD8-3D53-4E19-945F-803BCB21B406}"/>
              </a:ext>
            </a:extLst>
          </p:cNvPr>
          <p:cNvSpPr txBox="1"/>
          <p:nvPr/>
        </p:nvSpPr>
        <p:spPr>
          <a:xfrm>
            <a:off x="2655792" y="1365818"/>
            <a:ext cx="66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501330B-D169-4EE2-B91F-2B52FC3674B3}"/>
              </a:ext>
            </a:extLst>
          </p:cNvPr>
          <p:cNvSpPr txBox="1"/>
          <p:nvPr/>
        </p:nvSpPr>
        <p:spPr>
          <a:xfrm>
            <a:off x="990628" y="2259513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City of Miami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5A3CE95-0FE2-447F-B829-522A99C2A413}"/>
              </a:ext>
            </a:extLst>
          </p:cNvPr>
          <p:cNvSpPr/>
          <p:nvPr/>
        </p:nvSpPr>
        <p:spPr>
          <a:xfrm>
            <a:off x="9119937" y="1262487"/>
            <a:ext cx="157469" cy="266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DB90DF8-B437-424C-9339-756874525384}"/>
              </a:ext>
            </a:extLst>
          </p:cNvPr>
          <p:cNvGrpSpPr/>
          <p:nvPr/>
        </p:nvGrpSpPr>
        <p:grpSpPr>
          <a:xfrm>
            <a:off x="9106802" y="978571"/>
            <a:ext cx="1475523" cy="3338120"/>
            <a:chOff x="9103714" y="1390871"/>
            <a:chExt cx="1475523" cy="3338120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1521166-96DA-44D8-8933-08723F81FB3E}"/>
                </a:ext>
              </a:extLst>
            </p:cNvPr>
            <p:cNvGrpSpPr/>
            <p:nvPr/>
          </p:nvGrpSpPr>
          <p:grpSpPr>
            <a:xfrm>
              <a:off x="9103714" y="1583080"/>
              <a:ext cx="1475523" cy="2666650"/>
              <a:chOff x="8068940" y="977937"/>
              <a:chExt cx="1581170" cy="2803005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EE0240F-5B18-4ED4-9C6F-C3570E1691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458022" y="1588855"/>
                <a:ext cx="2803005" cy="1581170"/>
              </a:xfrm>
              <a:prstGeom prst="rect">
                <a:avLst/>
              </a:prstGeom>
            </p:spPr>
          </p:pic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D1796EF-88FC-4E50-AFE1-E17CF85C8863}"/>
                  </a:ext>
                </a:extLst>
              </p:cNvPr>
              <p:cNvSpPr/>
              <p:nvPr/>
            </p:nvSpPr>
            <p:spPr>
              <a:xfrm>
                <a:off x="9139747" y="1904567"/>
                <a:ext cx="345222" cy="8325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04CA40DF-E3F5-43C3-9063-2EA52595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83" b="2582"/>
            <a:stretch/>
          </p:blipFill>
          <p:spPr>
            <a:xfrm>
              <a:off x="9274318" y="4385103"/>
              <a:ext cx="902139" cy="343888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F4C2A36-CD01-43E0-B850-12E0F8981566}"/>
                </a:ext>
              </a:extLst>
            </p:cNvPr>
            <p:cNvSpPr txBox="1"/>
            <p:nvPr/>
          </p:nvSpPr>
          <p:spPr>
            <a:xfrm>
              <a:off x="9416442" y="1390871"/>
              <a:ext cx="9557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Viral copies/L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189894-5F20-4A23-B16F-15092E70DFB7}"/>
              </a:ext>
            </a:extLst>
          </p:cNvPr>
          <p:cNvGrpSpPr/>
          <p:nvPr/>
        </p:nvGrpSpPr>
        <p:grpSpPr>
          <a:xfrm>
            <a:off x="9554107" y="2828483"/>
            <a:ext cx="2156185" cy="298335"/>
            <a:chOff x="9493611" y="5126327"/>
            <a:chExt cx="2156185" cy="29833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4C7402-0B41-4222-99F2-5819FB3D1BAD}"/>
                </a:ext>
              </a:extLst>
            </p:cNvPr>
            <p:cNvSpPr txBox="1"/>
            <p:nvPr/>
          </p:nvSpPr>
          <p:spPr>
            <a:xfrm>
              <a:off x="10318298" y="5163052"/>
              <a:ext cx="1331498" cy="261610"/>
            </a:xfrm>
            <a:prstGeom prst="rect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</a:rPr>
                <a:t>7 days before delta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4E91677-B877-4F91-B0F9-562CF416C019}"/>
                </a:ext>
              </a:extLst>
            </p:cNvPr>
            <p:cNvCxnSpPr>
              <a:cxnSpLocks/>
            </p:cNvCxnSpPr>
            <p:nvPr/>
          </p:nvCxnSpPr>
          <p:spPr>
            <a:xfrm>
              <a:off x="9493611" y="5126327"/>
              <a:ext cx="824687" cy="167530"/>
            </a:xfrm>
            <a:prstGeom prst="line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66334A-7DCD-4ED4-BE0E-30EA96FB4BC7}"/>
              </a:ext>
            </a:extLst>
          </p:cNvPr>
          <p:cNvGrpSpPr/>
          <p:nvPr/>
        </p:nvGrpSpPr>
        <p:grpSpPr>
          <a:xfrm>
            <a:off x="9554107" y="2548163"/>
            <a:ext cx="2299916" cy="261610"/>
            <a:chOff x="9496817" y="5163052"/>
            <a:chExt cx="2299916" cy="26161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A69A6D8-E146-4F84-8EC3-F634154EE014}"/>
                </a:ext>
              </a:extLst>
            </p:cNvPr>
            <p:cNvSpPr txBox="1"/>
            <p:nvPr/>
          </p:nvSpPr>
          <p:spPr>
            <a:xfrm>
              <a:off x="10318298" y="5163052"/>
              <a:ext cx="1478435" cy="261610"/>
            </a:xfrm>
            <a:prstGeom prst="rect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</a:rPr>
                <a:t>21 days before delta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AA13739-D046-40D3-8B0D-BB25CE8D6AC1}"/>
                </a:ext>
              </a:extLst>
            </p:cNvPr>
            <p:cNvCxnSpPr>
              <a:cxnSpLocks/>
            </p:cNvCxnSpPr>
            <p:nvPr/>
          </p:nvCxnSpPr>
          <p:spPr>
            <a:xfrm>
              <a:off x="9496817" y="5293857"/>
              <a:ext cx="821481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FD49A7B-7C2B-4C99-91E7-5C35E263400B}"/>
              </a:ext>
            </a:extLst>
          </p:cNvPr>
          <p:cNvGrpSpPr/>
          <p:nvPr/>
        </p:nvGrpSpPr>
        <p:grpSpPr>
          <a:xfrm>
            <a:off x="9554106" y="2963135"/>
            <a:ext cx="2156186" cy="480318"/>
            <a:chOff x="9493610" y="4944344"/>
            <a:chExt cx="2156186" cy="48031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35A01AE-9298-4E55-B139-0F1A0A06617B}"/>
                </a:ext>
              </a:extLst>
            </p:cNvPr>
            <p:cNvSpPr txBox="1"/>
            <p:nvPr/>
          </p:nvSpPr>
          <p:spPr>
            <a:xfrm>
              <a:off x="10318298" y="5163052"/>
              <a:ext cx="1331498" cy="26161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0000"/>
              </a:solidFill>
              <a:headEnd type="stealth"/>
              <a:tailEnd type="none"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</a:rPr>
                <a:t>~1% First Delta case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B2D9720-7BCC-4B12-8D31-B7221BAF0C6B}"/>
                </a:ext>
              </a:extLst>
            </p:cNvPr>
            <p:cNvCxnSpPr>
              <a:cxnSpLocks/>
            </p:cNvCxnSpPr>
            <p:nvPr/>
          </p:nvCxnSpPr>
          <p:spPr>
            <a:xfrm>
              <a:off x="9493610" y="4944344"/>
              <a:ext cx="824688" cy="349513"/>
            </a:xfrm>
            <a:prstGeom prst="line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0E9D5B-0C25-443D-8469-F45BAB703CE4}"/>
              </a:ext>
            </a:extLst>
          </p:cNvPr>
          <p:cNvGrpSpPr/>
          <p:nvPr/>
        </p:nvGrpSpPr>
        <p:grpSpPr>
          <a:xfrm>
            <a:off x="9554107" y="2084273"/>
            <a:ext cx="2156185" cy="261610"/>
            <a:chOff x="9493611" y="5163052"/>
            <a:chExt cx="2156185" cy="26161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EDC8AE3-2739-446E-BB9E-754FE0F69AAD}"/>
                </a:ext>
              </a:extLst>
            </p:cNvPr>
            <p:cNvSpPr txBox="1"/>
            <p:nvPr/>
          </p:nvSpPr>
          <p:spPr>
            <a:xfrm>
              <a:off x="10318298" y="5163052"/>
              <a:ext cx="1331498" cy="261610"/>
            </a:xfrm>
            <a:prstGeom prst="rect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</a:rPr>
                <a:t>Peak Alpha 80%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866A008-1DF9-4DD1-A2A7-4FABB089BACD}"/>
                </a:ext>
              </a:extLst>
            </p:cNvPr>
            <p:cNvCxnSpPr>
              <a:cxnSpLocks/>
            </p:cNvCxnSpPr>
            <p:nvPr/>
          </p:nvCxnSpPr>
          <p:spPr>
            <a:xfrm>
              <a:off x="9493611" y="5293857"/>
              <a:ext cx="824687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BAE658-7833-4D4E-AB1D-157880EA992A}"/>
              </a:ext>
            </a:extLst>
          </p:cNvPr>
          <p:cNvGrpSpPr/>
          <p:nvPr/>
        </p:nvGrpSpPr>
        <p:grpSpPr>
          <a:xfrm>
            <a:off x="9554106" y="3181843"/>
            <a:ext cx="2156186" cy="557423"/>
            <a:chOff x="9493610" y="4867239"/>
            <a:chExt cx="2156186" cy="55742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FC70952-86BD-4EFB-8BBE-B5C8FE2A7E72}"/>
                </a:ext>
              </a:extLst>
            </p:cNvPr>
            <p:cNvSpPr txBox="1"/>
            <p:nvPr/>
          </p:nvSpPr>
          <p:spPr>
            <a:xfrm>
              <a:off x="10318298" y="5163052"/>
              <a:ext cx="1331498" cy="261610"/>
            </a:xfrm>
            <a:prstGeom prst="rect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</a:rPr>
                <a:t>40% Delta, 10% Mu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0B17437-693D-4C6D-8D5B-B2EE808A1D60}"/>
                </a:ext>
              </a:extLst>
            </p:cNvPr>
            <p:cNvCxnSpPr>
              <a:cxnSpLocks/>
            </p:cNvCxnSpPr>
            <p:nvPr/>
          </p:nvCxnSpPr>
          <p:spPr>
            <a:xfrm>
              <a:off x="9493610" y="4867239"/>
              <a:ext cx="824688" cy="426618"/>
            </a:xfrm>
            <a:prstGeom prst="line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746A000-D6E8-496B-888D-A130E35B9ACB}"/>
              </a:ext>
            </a:extLst>
          </p:cNvPr>
          <p:cNvGrpSpPr/>
          <p:nvPr/>
        </p:nvGrpSpPr>
        <p:grpSpPr>
          <a:xfrm>
            <a:off x="9554106" y="3420426"/>
            <a:ext cx="2156926" cy="615433"/>
            <a:chOff x="9492870" y="4809229"/>
            <a:chExt cx="2156926" cy="61543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38FBA76-FC2F-4E79-AC69-CB3D6693CFB1}"/>
                </a:ext>
              </a:extLst>
            </p:cNvPr>
            <p:cNvSpPr txBox="1"/>
            <p:nvPr/>
          </p:nvSpPr>
          <p:spPr>
            <a:xfrm>
              <a:off x="10318298" y="5163052"/>
              <a:ext cx="1331498" cy="261610"/>
            </a:xfrm>
            <a:prstGeom prst="rect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</a:rPr>
                <a:t>100% Delta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FC7901E-A3B2-49A6-98EC-A9903C03929C}"/>
                </a:ext>
              </a:extLst>
            </p:cNvPr>
            <p:cNvCxnSpPr>
              <a:cxnSpLocks/>
            </p:cNvCxnSpPr>
            <p:nvPr/>
          </p:nvCxnSpPr>
          <p:spPr>
            <a:xfrm>
              <a:off x="9492870" y="4809229"/>
              <a:ext cx="825428" cy="484628"/>
            </a:xfrm>
            <a:prstGeom prst="line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78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CFB48FD8-8B12-45A9-88BE-6085C4395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036" r="10678" b="5638"/>
          <a:stretch/>
        </p:blipFill>
        <p:spPr>
          <a:xfrm>
            <a:off x="2567664" y="5045732"/>
            <a:ext cx="7854151" cy="13635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53BFA5C-246E-4CC1-928E-328C02436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621" r="10678" b="38450"/>
          <a:stretch/>
        </p:blipFill>
        <p:spPr>
          <a:xfrm>
            <a:off x="2567664" y="4753741"/>
            <a:ext cx="7854151" cy="113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D5232-07DF-499D-B1C0-3CDAF60A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78" b="95645"/>
          <a:stretch/>
        </p:blipFill>
        <p:spPr>
          <a:xfrm>
            <a:off x="2567667" y="1134819"/>
            <a:ext cx="7854151" cy="2553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889335-48BB-44AF-969E-A7408D4CE2B5}"/>
              </a:ext>
            </a:extLst>
          </p:cNvPr>
          <p:cNvGrpSpPr/>
          <p:nvPr/>
        </p:nvGrpSpPr>
        <p:grpSpPr>
          <a:xfrm>
            <a:off x="2445677" y="1387480"/>
            <a:ext cx="7976142" cy="2429465"/>
            <a:chOff x="1386840" y="1315735"/>
            <a:chExt cx="7976142" cy="242946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06766F8-4F3A-4442-BD3A-88D140D83B89}"/>
                </a:ext>
              </a:extLst>
            </p:cNvPr>
            <p:cNvGrpSpPr/>
            <p:nvPr/>
          </p:nvGrpSpPr>
          <p:grpSpPr>
            <a:xfrm>
              <a:off x="1386840" y="1785245"/>
              <a:ext cx="7976140" cy="1148456"/>
              <a:chOff x="1386840" y="1785245"/>
              <a:chExt cx="7976140" cy="1148456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1A17062-43E6-42FE-A2CF-24A3E3262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4624" r="10678" b="65784"/>
              <a:stretch/>
            </p:blipFill>
            <p:spPr>
              <a:xfrm>
                <a:off x="1508829" y="1785245"/>
                <a:ext cx="7854151" cy="1148456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BCB1CFF-0695-4D22-8CC6-C8BE5459A691}"/>
                  </a:ext>
                </a:extLst>
              </p:cNvPr>
              <p:cNvSpPr/>
              <p:nvPr/>
            </p:nvSpPr>
            <p:spPr>
              <a:xfrm>
                <a:off x="1386840" y="1977390"/>
                <a:ext cx="965774" cy="9220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2DC63E2-7B7D-42DB-B080-7380EB6A3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96" r="10678" b="91355"/>
            <a:stretch/>
          </p:blipFill>
          <p:spPr>
            <a:xfrm>
              <a:off x="1508830" y="3400742"/>
              <a:ext cx="7854151" cy="11430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76BB321-7CE7-4268-B19E-C953E9701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221" r="11220" b="51829"/>
            <a:stretch/>
          </p:blipFill>
          <p:spPr>
            <a:xfrm>
              <a:off x="1508830" y="2936717"/>
              <a:ext cx="7806501" cy="1143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31014D9-62BD-40CF-9FB8-8368C8EBD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300" r="11220" b="49750"/>
            <a:stretch/>
          </p:blipFill>
          <p:spPr>
            <a:xfrm>
              <a:off x="1508829" y="3288188"/>
              <a:ext cx="7806501" cy="114301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31CFE9F-16F7-42C2-8CA6-2E79CA154410}"/>
                </a:ext>
              </a:extLst>
            </p:cNvPr>
            <p:cNvGrpSpPr/>
            <p:nvPr/>
          </p:nvGrpSpPr>
          <p:grpSpPr>
            <a:xfrm>
              <a:off x="1508827" y="1315735"/>
              <a:ext cx="7854152" cy="464589"/>
              <a:chOff x="1202562" y="2445348"/>
              <a:chExt cx="7854152" cy="46458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E029D01-67A5-4326-9679-A2F92889D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746" r="10678" b="93304"/>
              <a:stretch/>
            </p:blipFill>
            <p:spPr>
              <a:xfrm>
                <a:off x="1202563" y="2795637"/>
                <a:ext cx="7854151" cy="11430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E2CA8E6-5256-4CFD-8D70-09BCED2A9A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679" r="10678" b="85401"/>
              <a:stretch/>
            </p:blipFill>
            <p:spPr>
              <a:xfrm>
                <a:off x="1202562" y="2445348"/>
                <a:ext cx="7854151" cy="347025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B3BDFC-2CB5-4425-8CB6-3806E2182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471" r="10678" b="61629"/>
            <a:stretch/>
          </p:blipFill>
          <p:spPr>
            <a:xfrm>
              <a:off x="1508830" y="3055939"/>
              <a:ext cx="7854151" cy="2286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525597-8F78-4958-9822-4F6837D10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318" r="10678" b="57869"/>
            <a:stretch/>
          </p:blipFill>
          <p:spPr>
            <a:xfrm>
              <a:off x="1508828" y="3521709"/>
              <a:ext cx="7854154" cy="2234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869BF1F-F8A7-4785-B35D-E458B6BAE708}"/>
              </a:ext>
            </a:extLst>
          </p:cNvPr>
          <p:cNvSpPr/>
          <p:nvPr/>
        </p:nvSpPr>
        <p:spPr>
          <a:xfrm>
            <a:off x="2533997" y="1387480"/>
            <a:ext cx="877454" cy="228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8783-0709-4B38-A9AD-8C827858F863}"/>
              </a:ext>
            </a:extLst>
          </p:cNvPr>
          <p:cNvSpPr/>
          <p:nvPr/>
        </p:nvSpPr>
        <p:spPr>
          <a:xfrm>
            <a:off x="2533997" y="1622409"/>
            <a:ext cx="877454" cy="347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E14FE4-CA13-42E0-A5F1-B9251156A985}"/>
              </a:ext>
            </a:extLst>
          </p:cNvPr>
          <p:cNvSpPr/>
          <p:nvPr/>
        </p:nvSpPr>
        <p:spPr>
          <a:xfrm>
            <a:off x="2533997" y="1976312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B997A4-D707-43D1-A01B-BE574A26355E}"/>
              </a:ext>
            </a:extLst>
          </p:cNvPr>
          <p:cNvSpPr/>
          <p:nvPr/>
        </p:nvSpPr>
        <p:spPr>
          <a:xfrm>
            <a:off x="2533996" y="2444179"/>
            <a:ext cx="877454" cy="10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578BBA-65D4-469C-BD60-157B52E27C9D}"/>
              </a:ext>
            </a:extLst>
          </p:cNvPr>
          <p:cNvSpPr/>
          <p:nvPr/>
        </p:nvSpPr>
        <p:spPr>
          <a:xfrm>
            <a:off x="2533997" y="2560663"/>
            <a:ext cx="877454" cy="223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DCD482-8438-4C78-B240-151C62D68B88}"/>
              </a:ext>
            </a:extLst>
          </p:cNvPr>
          <p:cNvSpPr/>
          <p:nvPr/>
        </p:nvSpPr>
        <p:spPr>
          <a:xfrm>
            <a:off x="2533996" y="2790613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39D800-0BC1-4BA2-ACEC-8CC071114729}"/>
              </a:ext>
            </a:extLst>
          </p:cNvPr>
          <p:cNvSpPr/>
          <p:nvPr/>
        </p:nvSpPr>
        <p:spPr>
          <a:xfrm>
            <a:off x="2533996" y="3016947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1CD422-7103-4C1F-8934-89C951068CF4}"/>
              </a:ext>
            </a:extLst>
          </p:cNvPr>
          <p:cNvSpPr/>
          <p:nvPr/>
        </p:nvSpPr>
        <p:spPr>
          <a:xfrm>
            <a:off x="2533996" y="3484814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A0CF8D-9BE9-46DE-9DCA-30A222345A50}"/>
              </a:ext>
            </a:extLst>
          </p:cNvPr>
          <p:cNvSpPr/>
          <p:nvPr/>
        </p:nvSpPr>
        <p:spPr>
          <a:xfrm>
            <a:off x="2533997" y="3711149"/>
            <a:ext cx="877454" cy="109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3A64D1-D1E9-48E6-A431-AB0486072661}"/>
              </a:ext>
            </a:extLst>
          </p:cNvPr>
          <p:cNvSpPr txBox="1"/>
          <p:nvPr/>
        </p:nvSpPr>
        <p:spPr>
          <a:xfrm>
            <a:off x="2749151" y="2360482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D87E6-B30A-4356-ACD6-B5F78F014837}"/>
              </a:ext>
            </a:extLst>
          </p:cNvPr>
          <p:cNvSpPr txBox="1"/>
          <p:nvPr/>
        </p:nvSpPr>
        <p:spPr>
          <a:xfrm>
            <a:off x="2760212" y="2531845"/>
            <a:ext cx="455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A57A1E-B06A-4FCD-AE27-C5677FAD59CC}"/>
              </a:ext>
            </a:extLst>
          </p:cNvPr>
          <p:cNvSpPr txBox="1"/>
          <p:nvPr/>
        </p:nvSpPr>
        <p:spPr>
          <a:xfrm>
            <a:off x="2752357" y="2762985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6E68FD-1093-451E-9E8F-0B9458210D70}"/>
              </a:ext>
            </a:extLst>
          </p:cNvPr>
          <p:cNvSpPr txBox="1"/>
          <p:nvPr/>
        </p:nvSpPr>
        <p:spPr>
          <a:xfrm>
            <a:off x="2778807" y="3102629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339E8D-0F21-4182-8950-F52C71C91ABB}"/>
              </a:ext>
            </a:extLst>
          </p:cNvPr>
          <p:cNvSpPr txBox="1"/>
          <p:nvPr/>
        </p:nvSpPr>
        <p:spPr>
          <a:xfrm>
            <a:off x="2679485" y="3448925"/>
            <a:ext cx="617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B84205-FCC3-429A-8003-A46EF477363B}"/>
              </a:ext>
            </a:extLst>
          </p:cNvPr>
          <p:cNvSpPr txBox="1"/>
          <p:nvPr/>
        </p:nvSpPr>
        <p:spPr>
          <a:xfrm>
            <a:off x="2552367" y="3629189"/>
            <a:ext cx="87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September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397DD4-16DB-4BCE-8A30-D9BA5F58C542}"/>
              </a:ext>
            </a:extLst>
          </p:cNvPr>
          <p:cNvSpPr txBox="1"/>
          <p:nvPr/>
        </p:nvSpPr>
        <p:spPr>
          <a:xfrm>
            <a:off x="2694970" y="2068941"/>
            <a:ext cx="58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7BB9A-96F8-47BF-8705-FD162AF550AF}"/>
              </a:ext>
            </a:extLst>
          </p:cNvPr>
          <p:cNvSpPr txBox="1"/>
          <p:nvPr/>
        </p:nvSpPr>
        <p:spPr>
          <a:xfrm>
            <a:off x="2618443" y="1657687"/>
            <a:ext cx="739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February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20A8F-BED3-4495-A2D2-83134722E338}"/>
              </a:ext>
            </a:extLst>
          </p:cNvPr>
          <p:cNvSpPr txBox="1"/>
          <p:nvPr/>
        </p:nvSpPr>
        <p:spPr>
          <a:xfrm>
            <a:off x="2655792" y="1365818"/>
            <a:ext cx="66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BE0B4B-6C9A-4DF0-9E93-2D4B6FEFA183}"/>
              </a:ext>
            </a:extLst>
          </p:cNvPr>
          <p:cNvSpPr txBox="1"/>
          <p:nvPr/>
        </p:nvSpPr>
        <p:spPr>
          <a:xfrm>
            <a:off x="864447" y="492592"/>
            <a:ext cx="527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Detection of SARS-CoV-2 Lineages in Wastewater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18DF51-8DF6-479B-AAEE-BB2B9DDE126F}"/>
              </a:ext>
            </a:extLst>
          </p:cNvPr>
          <p:cNvSpPr txBox="1"/>
          <p:nvPr/>
        </p:nvSpPr>
        <p:spPr>
          <a:xfrm>
            <a:off x="990628" y="2259513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City of Miami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80859-A017-45E7-9FEB-81FC39B87F03}"/>
              </a:ext>
            </a:extLst>
          </p:cNvPr>
          <p:cNvSpPr/>
          <p:nvPr/>
        </p:nvSpPr>
        <p:spPr>
          <a:xfrm>
            <a:off x="9119937" y="1262487"/>
            <a:ext cx="157469" cy="266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AF0F81-3AD3-4BA7-A412-7A77577D02AE}"/>
              </a:ext>
            </a:extLst>
          </p:cNvPr>
          <p:cNvGrpSpPr/>
          <p:nvPr/>
        </p:nvGrpSpPr>
        <p:grpSpPr>
          <a:xfrm>
            <a:off x="9220019" y="978571"/>
            <a:ext cx="1475523" cy="2858859"/>
            <a:chOff x="9103714" y="1390871"/>
            <a:chExt cx="1475523" cy="28588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6F6A532-3E2B-464C-B52B-E9E7FE0629FF}"/>
                </a:ext>
              </a:extLst>
            </p:cNvPr>
            <p:cNvGrpSpPr/>
            <p:nvPr/>
          </p:nvGrpSpPr>
          <p:grpSpPr>
            <a:xfrm>
              <a:off x="9103714" y="1583080"/>
              <a:ext cx="1475523" cy="2666650"/>
              <a:chOff x="8068940" y="977937"/>
              <a:chExt cx="1581170" cy="280300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B6E3AFB-A51F-41E5-BA92-08D026E27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458022" y="1588855"/>
                <a:ext cx="2803005" cy="1581170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93CDAA7-FFA9-45E3-9294-212B85B38F42}"/>
                  </a:ext>
                </a:extLst>
              </p:cNvPr>
              <p:cNvSpPr/>
              <p:nvPr/>
            </p:nvSpPr>
            <p:spPr>
              <a:xfrm>
                <a:off x="9139747" y="1904567"/>
                <a:ext cx="345222" cy="8325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2E16E8D-9297-40B8-B0FB-88DB081F3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83" b="2582"/>
            <a:stretch/>
          </p:blipFill>
          <p:spPr>
            <a:xfrm>
              <a:off x="9648397" y="2633013"/>
              <a:ext cx="902139" cy="34388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2109374-3B3C-4EE6-8E82-5BAD44A9125C}"/>
                </a:ext>
              </a:extLst>
            </p:cNvPr>
            <p:cNvSpPr txBox="1"/>
            <p:nvPr/>
          </p:nvSpPr>
          <p:spPr>
            <a:xfrm>
              <a:off x="9416442" y="1390871"/>
              <a:ext cx="9557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Viral copies/L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158B0A7-CCF4-405E-89B3-CFFB106438FE}"/>
              </a:ext>
            </a:extLst>
          </p:cNvPr>
          <p:cNvSpPr/>
          <p:nvPr/>
        </p:nvSpPr>
        <p:spPr>
          <a:xfrm>
            <a:off x="3416876" y="1358113"/>
            <a:ext cx="5726754" cy="825716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D7E10F-AC28-44E8-9815-6DA6E587605B}"/>
              </a:ext>
            </a:extLst>
          </p:cNvPr>
          <p:cNvSpPr/>
          <p:nvPr/>
        </p:nvSpPr>
        <p:spPr>
          <a:xfrm>
            <a:off x="3416876" y="2335763"/>
            <a:ext cx="5726754" cy="153428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7B70DB-8B90-4748-A06B-136559C6764D}"/>
              </a:ext>
            </a:extLst>
          </p:cNvPr>
          <p:cNvSpPr txBox="1"/>
          <p:nvPr/>
        </p:nvSpPr>
        <p:spPr>
          <a:xfrm>
            <a:off x="1772212" y="4927206"/>
            <a:ext cx="16511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Building Cluster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244D3-2505-4ED7-969D-F96D6F71B49C}"/>
              </a:ext>
            </a:extLst>
          </p:cNvPr>
          <p:cNvSpPr txBox="1"/>
          <p:nvPr/>
        </p:nvSpPr>
        <p:spPr>
          <a:xfrm>
            <a:off x="1208384" y="4598851"/>
            <a:ext cx="2226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South Gables Campus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EDA0A0-2A4F-4EB2-B649-F026ECBB30E8}"/>
              </a:ext>
            </a:extLst>
          </p:cNvPr>
          <p:cNvSpPr/>
          <p:nvPr/>
        </p:nvSpPr>
        <p:spPr>
          <a:xfrm>
            <a:off x="9119937" y="4694681"/>
            <a:ext cx="1421498" cy="601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20308D-4A9E-4876-9CAF-74F92B20C1A3}"/>
              </a:ext>
            </a:extLst>
          </p:cNvPr>
          <p:cNvSpPr txBox="1"/>
          <p:nvPr/>
        </p:nvSpPr>
        <p:spPr>
          <a:xfrm>
            <a:off x="2428842" y="4232475"/>
            <a:ext cx="120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March 16</a:t>
            </a:r>
            <a:r>
              <a:rPr lang="en-US" u="sng" baseline="30000" dirty="0"/>
              <a:t>th</a:t>
            </a:r>
            <a:endParaRPr lang="en-US" u="sng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296473-A34C-4664-9ABC-F2037BAE89D2}"/>
              </a:ext>
            </a:extLst>
          </p:cNvPr>
          <p:cNvSpPr txBox="1"/>
          <p:nvPr/>
        </p:nvSpPr>
        <p:spPr>
          <a:xfrm>
            <a:off x="3035969" y="5638700"/>
            <a:ext cx="716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Peaks on Gables Campus reflect the abundance of Alpha in the City and patients </a:t>
            </a:r>
          </a:p>
        </p:txBody>
      </p:sp>
    </p:spTree>
    <p:extLst>
      <p:ext uri="{BB962C8B-B14F-4D97-AF65-F5344CB8AC3E}">
        <p14:creationId xmlns:p14="http://schemas.microsoft.com/office/powerpoint/2010/main" val="792432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5A2CCC20-D3C1-46CA-9B0F-20A27F5E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573" r="10678" b="36603"/>
          <a:stretch/>
        </p:blipFill>
        <p:spPr>
          <a:xfrm>
            <a:off x="2567664" y="4738218"/>
            <a:ext cx="7854151" cy="106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D5232-07DF-499D-B1C0-3CDAF60A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78" b="95645"/>
          <a:stretch/>
        </p:blipFill>
        <p:spPr>
          <a:xfrm>
            <a:off x="2567667" y="1134819"/>
            <a:ext cx="7854151" cy="2553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889335-48BB-44AF-969E-A7408D4CE2B5}"/>
              </a:ext>
            </a:extLst>
          </p:cNvPr>
          <p:cNvGrpSpPr/>
          <p:nvPr/>
        </p:nvGrpSpPr>
        <p:grpSpPr>
          <a:xfrm>
            <a:off x="2445677" y="1387480"/>
            <a:ext cx="7976142" cy="2429465"/>
            <a:chOff x="1386840" y="1315735"/>
            <a:chExt cx="7976142" cy="242946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06766F8-4F3A-4442-BD3A-88D140D83B89}"/>
                </a:ext>
              </a:extLst>
            </p:cNvPr>
            <p:cNvGrpSpPr/>
            <p:nvPr/>
          </p:nvGrpSpPr>
          <p:grpSpPr>
            <a:xfrm>
              <a:off x="1386840" y="1785245"/>
              <a:ext cx="7976140" cy="1148456"/>
              <a:chOff x="1386840" y="1785245"/>
              <a:chExt cx="7976140" cy="1148456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1A17062-43E6-42FE-A2CF-24A3E3262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4624" r="10678" b="65784"/>
              <a:stretch/>
            </p:blipFill>
            <p:spPr>
              <a:xfrm>
                <a:off x="1508829" y="1785245"/>
                <a:ext cx="7854151" cy="1148456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BCB1CFF-0695-4D22-8CC6-C8BE5459A691}"/>
                  </a:ext>
                </a:extLst>
              </p:cNvPr>
              <p:cNvSpPr/>
              <p:nvPr/>
            </p:nvSpPr>
            <p:spPr>
              <a:xfrm>
                <a:off x="1386840" y="1977390"/>
                <a:ext cx="965774" cy="9220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2DC63E2-7B7D-42DB-B080-7380EB6A3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96" r="10678" b="91355"/>
            <a:stretch/>
          </p:blipFill>
          <p:spPr>
            <a:xfrm>
              <a:off x="1508830" y="3400742"/>
              <a:ext cx="7854151" cy="11430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76BB321-7CE7-4268-B19E-C953E9701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221" r="11220" b="51829"/>
            <a:stretch/>
          </p:blipFill>
          <p:spPr>
            <a:xfrm>
              <a:off x="1508830" y="2936717"/>
              <a:ext cx="7806501" cy="1143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31014D9-62BD-40CF-9FB8-8368C8EBD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300" r="11220" b="49750"/>
            <a:stretch/>
          </p:blipFill>
          <p:spPr>
            <a:xfrm>
              <a:off x="1508829" y="3288188"/>
              <a:ext cx="7806501" cy="114301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31CFE9F-16F7-42C2-8CA6-2E79CA154410}"/>
                </a:ext>
              </a:extLst>
            </p:cNvPr>
            <p:cNvGrpSpPr/>
            <p:nvPr/>
          </p:nvGrpSpPr>
          <p:grpSpPr>
            <a:xfrm>
              <a:off x="1508827" y="1315735"/>
              <a:ext cx="7854152" cy="464589"/>
              <a:chOff x="1202562" y="2445348"/>
              <a:chExt cx="7854152" cy="46458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E029D01-67A5-4326-9679-A2F92889D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746" r="10678" b="93304"/>
              <a:stretch/>
            </p:blipFill>
            <p:spPr>
              <a:xfrm>
                <a:off x="1202563" y="2795637"/>
                <a:ext cx="7854151" cy="11430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E2CA8E6-5256-4CFD-8D70-09BCED2A9A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679" r="10678" b="85401"/>
              <a:stretch/>
            </p:blipFill>
            <p:spPr>
              <a:xfrm>
                <a:off x="1202562" y="2445348"/>
                <a:ext cx="7854151" cy="347025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B3BDFC-2CB5-4425-8CB6-3806E2182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471" r="10678" b="61629"/>
            <a:stretch/>
          </p:blipFill>
          <p:spPr>
            <a:xfrm>
              <a:off x="1508830" y="3055939"/>
              <a:ext cx="7854151" cy="2286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525597-8F78-4958-9822-4F6837D10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318" r="10678" b="57869"/>
            <a:stretch/>
          </p:blipFill>
          <p:spPr>
            <a:xfrm>
              <a:off x="1508828" y="3521709"/>
              <a:ext cx="7854154" cy="2234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869BF1F-F8A7-4785-B35D-E458B6BAE708}"/>
              </a:ext>
            </a:extLst>
          </p:cNvPr>
          <p:cNvSpPr/>
          <p:nvPr/>
        </p:nvSpPr>
        <p:spPr>
          <a:xfrm>
            <a:off x="2533997" y="1387480"/>
            <a:ext cx="877454" cy="228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8783-0709-4B38-A9AD-8C827858F863}"/>
              </a:ext>
            </a:extLst>
          </p:cNvPr>
          <p:cNvSpPr/>
          <p:nvPr/>
        </p:nvSpPr>
        <p:spPr>
          <a:xfrm>
            <a:off x="2533997" y="1622409"/>
            <a:ext cx="877454" cy="347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E14FE4-CA13-42E0-A5F1-B9251156A985}"/>
              </a:ext>
            </a:extLst>
          </p:cNvPr>
          <p:cNvSpPr/>
          <p:nvPr/>
        </p:nvSpPr>
        <p:spPr>
          <a:xfrm>
            <a:off x="2533997" y="1976312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B997A4-D707-43D1-A01B-BE574A26355E}"/>
              </a:ext>
            </a:extLst>
          </p:cNvPr>
          <p:cNvSpPr/>
          <p:nvPr/>
        </p:nvSpPr>
        <p:spPr>
          <a:xfrm>
            <a:off x="2533996" y="2444179"/>
            <a:ext cx="877454" cy="10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578BBA-65D4-469C-BD60-157B52E27C9D}"/>
              </a:ext>
            </a:extLst>
          </p:cNvPr>
          <p:cNvSpPr/>
          <p:nvPr/>
        </p:nvSpPr>
        <p:spPr>
          <a:xfrm>
            <a:off x="2533997" y="2560663"/>
            <a:ext cx="877454" cy="223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DCD482-8438-4C78-B240-151C62D68B88}"/>
              </a:ext>
            </a:extLst>
          </p:cNvPr>
          <p:cNvSpPr/>
          <p:nvPr/>
        </p:nvSpPr>
        <p:spPr>
          <a:xfrm>
            <a:off x="2533996" y="2790613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39D800-0BC1-4BA2-ACEC-8CC071114729}"/>
              </a:ext>
            </a:extLst>
          </p:cNvPr>
          <p:cNvSpPr/>
          <p:nvPr/>
        </p:nvSpPr>
        <p:spPr>
          <a:xfrm>
            <a:off x="2533996" y="3016947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1CD422-7103-4C1F-8934-89C951068CF4}"/>
              </a:ext>
            </a:extLst>
          </p:cNvPr>
          <p:cNvSpPr/>
          <p:nvPr/>
        </p:nvSpPr>
        <p:spPr>
          <a:xfrm>
            <a:off x="2533996" y="3484814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A0CF8D-9BE9-46DE-9DCA-30A222345A50}"/>
              </a:ext>
            </a:extLst>
          </p:cNvPr>
          <p:cNvSpPr/>
          <p:nvPr/>
        </p:nvSpPr>
        <p:spPr>
          <a:xfrm>
            <a:off x="2533997" y="3711149"/>
            <a:ext cx="877454" cy="109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3A64D1-D1E9-48E6-A431-AB0486072661}"/>
              </a:ext>
            </a:extLst>
          </p:cNvPr>
          <p:cNvSpPr txBox="1"/>
          <p:nvPr/>
        </p:nvSpPr>
        <p:spPr>
          <a:xfrm>
            <a:off x="2749151" y="2360482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D87E6-B30A-4356-ACD6-B5F78F014837}"/>
              </a:ext>
            </a:extLst>
          </p:cNvPr>
          <p:cNvSpPr txBox="1"/>
          <p:nvPr/>
        </p:nvSpPr>
        <p:spPr>
          <a:xfrm>
            <a:off x="2760212" y="2531845"/>
            <a:ext cx="455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A57A1E-B06A-4FCD-AE27-C5677FAD59CC}"/>
              </a:ext>
            </a:extLst>
          </p:cNvPr>
          <p:cNvSpPr txBox="1"/>
          <p:nvPr/>
        </p:nvSpPr>
        <p:spPr>
          <a:xfrm>
            <a:off x="2752357" y="2762985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6E68FD-1093-451E-9E8F-0B9458210D70}"/>
              </a:ext>
            </a:extLst>
          </p:cNvPr>
          <p:cNvSpPr txBox="1"/>
          <p:nvPr/>
        </p:nvSpPr>
        <p:spPr>
          <a:xfrm>
            <a:off x="2778807" y="3102629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339E8D-0F21-4182-8950-F52C71C91ABB}"/>
              </a:ext>
            </a:extLst>
          </p:cNvPr>
          <p:cNvSpPr txBox="1"/>
          <p:nvPr/>
        </p:nvSpPr>
        <p:spPr>
          <a:xfrm>
            <a:off x="2679485" y="3448925"/>
            <a:ext cx="617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B84205-FCC3-429A-8003-A46EF477363B}"/>
              </a:ext>
            </a:extLst>
          </p:cNvPr>
          <p:cNvSpPr txBox="1"/>
          <p:nvPr/>
        </p:nvSpPr>
        <p:spPr>
          <a:xfrm>
            <a:off x="2552367" y="3629189"/>
            <a:ext cx="87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September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397DD4-16DB-4BCE-8A30-D9BA5F58C542}"/>
              </a:ext>
            </a:extLst>
          </p:cNvPr>
          <p:cNvSpPr txBox="1"/>
          <p:nvPr/>
        </p:nvSpPr>
        <p:spPr>
          <a:xfrm>
            <a:off x="2694970" y="2068941"/>
            <a:ext cx="58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7BB9A-96F8-47BF-8705-FD162AF550AF}"/>
              </a:ext>
            </a:extLst>
          </p:cNvPr>
          <p:cNvSpPr txBox="1"/>
          <p:nvPr/>
        </p:nvSpPr>
        <p:spPr>
          <a:xfrm>
            <a:off x="2618443" y="1657687"/>
            <a:ext cx="739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February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20A8F-BED3-4495-A2D2-83134722E338}"/>
              </a:ext>
            </a:extLst>
          </p:cNvPr>
          <p:cNvSpPr txBox="1"/>
          <p:nvPr/>
        </p:nvSpPr>
        <p:spPr>
          <a:xfrm>
            <a:off x="2655792" y="1365818"/>
            <a:ext cx="66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BE0B4B-6C9A-4DF0-9E93-2D4B6FEFA183}"/>
              </a:ext>
            </a:extLst>
          </p:cNvPr>
          <p:cNvSpPr txBox="1"/>
          <p:nvPr/>
        </p:nvSpPr>
        <p:spPr>
          <a:xfrm>
            <a:off x="864447" y="492592"/>
            <a:ext cx="527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Detection of SARS-CoV-2 Lineages in Wastewater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18DF51-8DF6-479B-AAEE-BB2B9DDE126F}"/>
              </a:ext>
            </a:extLst>
          </p:cNvPr>
          <p:cNvSpPr txBox="1"/>
          <p:nvPr/>
        </p:nvSpPr>
        <p:spPr>
          <a:xfrm>
            <a:off x="990628" y="2259513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City of Miami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80859-A017-45E7-9FEB-81FC39B87F03}"/>
              </a:ext>
            </a:extLst>
          </p:cNvPr>
          <p:cNvSpPr/>
          <p:nvPr/>
        </p:nvSpPr>
        <p:spPr>
          <a:xfrm>
            <a:off x="9119937" y="1262487"/>
            <a:ext cx="157469" cy="266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AF0F81-3AD3-4BA7-A412-7A77577D02AE}"/>
              </a:ext>
            </a:extLst>
          </p:cNvPr>
          <p:cNvGrpSpPr/>
          <p:nvPr/>
        </p:nvGrpSpPr>
        <p:grpSpPr>
          <a:xfrm>
            <a:off x="9220019" y="978571"/>
            <a:ext cx="1475523" cy="2858859"/>
            <a:chOff x="9103714" y="1390871"/>
            <a:chExt cx="1475523" cy="28588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6F6A532-3E2B-464C-B52B-E9E7FE0629FF}"/>
                </a:ext>
              </a:extLst>
            </p:cNvPr>
            <p:cNvGrpSpPr/>
            <p:nvPr/>
          </p:nvGrpSpPr>
          <p:grpSpPr>
            <a:xfrm>
              <a:off x="9103714" y="1583080"/>
              <a:ext cx="1475523" cy="2666650"/>
              <a:chOff x="8068940" y="977937"/>
              <a:chExt cx="1581170" cy="280300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B6E3AFB-A51F-41E5-BA92-08D026E27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458022" y="1588855"/>
                <a:ext cx="2803005" cy="1581170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93CDAA7-FFA9-45E3-9294-212B85B38F42}"/>
                  </a:ext>
                </a:extLst>
              </p:cNvPr>
              <p:cNvSpPr/>
              <p:nvPr/>
            </p:nvSpPr>
            <p:spPr>
              <a:xfrm>
                <a:off x="9139747" y="1904567"/>
                <a:ext cx="345222" cy="8325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2E16E8D-9297-40B8-B0FB-88DB081F3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83" b="2582"/>
            <a:stretch/>
          </p:blipFill>
          <p:spPr>
            <a:xfrm>
              <a:off x="9648397" y="2633013"/>
              <a:ext cx="902139" cy="34388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2109374-3B3C-4EE6-8E82-5BAD44A9125C}"/>
                </a:ext>
              </a:extLst>
            </p:cNvPr>
            <p:cNvSpPr txBox="1"/>
            <p:nvPr/>
          </p:nvSpPr>
          <p:spPr>
            <a:xfrm>
              <a:off x="9416442" y="1390871"/>
              <a:ext cx="9557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Viral copies/L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158B0A7-CCF4-405E-89B3-CFFB106438FE}"/>
              </a:ext>
            </a:extLst>
          </p:cNvPr>
          <p:cNvSpPr/>
          <p:nvPr/>
        </p:nvSpPr>
        <p:spPr>
          <a:xfrm>
            <a:off x="3416876" y="1358113"/>
            <a:ext cx="5726754" cy="1173732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D7E10F-AC28-44E8-9815-6DA6E587605B}"/>
              </a:ext>
            </a:extLst>
          </p:cNvPr>
          <p:cNvSpPr/>
          <p:nvPr/>
        </p:nvSpPr>
        <p:spPr>
          <a:xfrm>
            <a:off x="3416876" y="2676221"/>
            <a:ext cx="5726754" cy="1193828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244D3-2505-4ED7-969D-F96D6F71B49C}"/>
              </a:ext>
            </a:extLst>
          </p:cNvPr>
          <p:cNvSpPr txBox="1"/>
          <p:nvPr/>
        </p:nvSpPr>
        <p:spPr>
          <a:xfrm>
            <a:off x="1208383" y="4598851"/>
            <a:ext cx="22268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South Gables Campus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EDA0A0-2A4F-4EB2-B649-F026ECBB30E8}"/>
              </a:ext>
            </a:extLst>
          </p:cNvPr>
          <p:cNvSpPr/>
          <p:nvPr/>
        </p:nvSpPr>
        <p:spPr>
          <a:xfrm>
            <a:off x="9119937" y="4694681"/>
            <a:ext cx="1254230" cy="601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20308D-4A9E-4876-9CAF-74F92B20C1A3}"/>
              </a:ext>
            </a:extLst>
          </p:cNvPr>
          <p:cNvSpPr txBox="1"/>
          <p:nvPr/>
        </p:nvSpPr>
        <p:spPr>
          <a:xfrm>
            <a:off x="2428842" y="4232475"/>
            <a:ext cx="10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May 11</a:t>
            </a:r>
            <a:r>
              <a:rPr lang="en-US" u="sng" baseline="30000" dirty="0"/>
              <a:t>th</a:t>
            </a:r>
            <a:endParaRPr lang="en-US" u="sng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296473-A34C-4664-9ABC-F2037BAE89D2}"/>
              </a:ext>
            </a:extLst>
          </p:cNvPr>
          <p:cNvSpPr txBox="1"/>
          <p:nvPr/>
        </p:nvSpPr>
        <p:spPr>
          <a:xfrm>
            <a:off x="3039980" y="5177410"/>
            <a:ext cx="357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 level Gamma cluster on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Distinct from City lineage distribution</a:t>
            </a:r>
          </a:p>
        </p:txBody>
      </p:sp>
    </p:spTree>
    <p:extLst>
      <p:ext uri="{BB962C8B-B14F-4D97-AF65-F5344CB8AC3E}">
        <p14:creationId xmlns:p14="http://schemas.microsoft.com/office/powerpoint/2010/main" val="2139488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D5232-07DF-499D-B1C0-3CDAF60A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78" b="95645"/>
          <a:stretch/>
        </p:blipFill>
        <p:spPr>
          <a:xfrm>
            <a:off x="2567667" y="1134819"/>
            <a:ext cx="7854151" cy="2553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889335-48BB-44AF-969E-A7408D4CE2B5}"/>
              </a:ext>
            </a:extLst>
          </p:cNvPr>
          <p:cNvGrpSpPr/>
          <p:nvPr/>
        </p:nvGrpSpPr>
        <p:grpSpPr>
          <a:xfrm>
            <a:off x="2445677" y="1387480"/>
            <a:ext cx="7976142" cy="2429465"/>
            <a:chOff x="1386840" y="1315735"/>
            <a:chExt cx="7976142" cy="242946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06766F8-4F3A-4442-BD3A-88D140D83B89}"/>
                </a:ext>
              </a:extLst>
            </p:cNvPr>
            <p:cNvGrpSpPr/>
            <p:nvPr/>
          </p:nvGrpSpPr>
          <p:grpSpPr>
            <a:xfrm>
              <a:off x="1386840" y="1785245"/>
              <a:ext cx="7976140" cy="1148456"/>
              <a:chOff x="1386840" y="1785245"/>
              <a:chExt cx="7976140" cy="1148456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1A17062-43E6-42FE-A2CF-24A3E3262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4624" r="10678" b="65784"/>
              <a:stretch/>
            </p:blipFill>
            <p:spPr>
              <a:xfrm>
                <a:off x="1508829" y="1785245"/>
                <a:ext cx="7854151" cy="1148456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BCB1CFF-0695-4D22-8CC6-C8BE5459A691}"/>
                  </a:ext>
                </a:extLst>
              </p:cNvPr>
              <p:cNvSpPr/>
              <p:nvPr/>
            </p:nvSpPr>
            <p:spPr>
              <a:xfrm>
                <a:off x="1386840" y="1977390"/>
                <a:ext cx="965774" cy="9220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2DC63E2-7B7D-42DB-B080-7380EB6A3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96" r="10678" b="91355"/>
            <a:stretch/>
          </p:blipFill>
          <p:spPr>
            <a:xfrm>
              <a:off x="1508830" y="3400742"/>
              <a:ext cx="7854151" cy="11430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76BB321-7CE7-4268-B19E-C953E9701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221" r="11220" b="51829"/>
            <a:stretch/>
          </p:blipFill>
          <p:spPr>
            <a:xfrm>
              <a:off x="1508830" y="2936717"/>
              <a:ext cx="7806501" cy="1143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31014D9-62BD-40CF-9FB8-8368C8EBD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300" r="11220" b="49750"/>
            <a:stretch/>
          </p:blipFill>
          <p:spPr>
            <a:xfrm>
              <a:off x="1508829" y="3288188"/>
              <a:ext cx="7806501" cy="114301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31CFE9F-16F7-42C2-8CA6-2E79CA154410}"/>
                </a:ext>
              </a:extLst>
            </p:cNvPr>
            <p:cNvGrpSpPr/>
            <p:nvPr/>
          </p:nvGrpSpPr>
          <p:grpSpPr>
            <a:xfrm>
              <a:off x="1508827" y="1315735"/>
              <a:ext cx="7854152" cy="464589"/>
              <a:chOff x="1202562" y="2445348"/>
              <a:chExt cx="7854152" cy="46458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E029D01-67A5-4326-9679-A2F92889D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746" r="10678" b="93304"/>
              <a:stretch/>
            </p:blipFill>
            <p:spPr>
              <a:xfrm>
                <a:off x="1202563" y="2795637"/>
                <a:ext cx="7854151" cy="11430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E2CA8E6-5256-4CFD-8D70-09BCED2A9A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679" r="10678" b="85401"/>
              <a:stretch/>
            </p:blipFill>
            <p:spPr>
              <a:xfrm>
                <a:off x="1202562" y="2445348"/>
                <a:ext cx="7854151" cy="347025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B3BDFC-2CB5-4425-8CB6-3806E2182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471" r="10678" b="61629"/>
            <a:stretch/>
          </p:blipFill>
          <p:spPr>
            <a:xfrm>
              <a:off x="1508830" y="3055939"/>
              <a:ext cx="7854151" cy="2286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525597-8F78-4958-9822-4F6837D10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318" r="10678" b="57869"/>
            <a:stretch/>
          </p:blipFill>
          <p:spPr>
            <a:xfrm>
              <a:off x="1508828" y="3521709"/>
              <a:ext cx="7854154" cy="2234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869BF1F-F8A7-4785-B35D-E458B6BAE708}"/>
              </a:ext>
            </a:extLst>
          </p:cNvPr>
          <p:cNvSpPr/>
          <p:nvPr/>
        </p:nvSpPr>
        <p:spPr>
          <a:xfrm>
            <a:off x="2533997" y="1387480"/>
            <a:ext cx="877454" cy="228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8783-0709-4B38-A9AD-8C827858F863}"/>
              </a:ext>
            </a:extLst>
          </p:cNvPr>
          <p:cNvSpPr/>
          <p:nvPr/>
        </p:nvSpPr>
        <p:spPr>
          <a:xfrm>
            <a:off x="2533997" y="1622409"/>
            <a:ext cx="877454" cy="347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E14FE4-CA13-42E0-A5F1-B9251156A985}"/>
              </a:ext>
            </a:extLst>
          </p:cNvPr>
          <p:cNvSpPr/>
          <p:nvPr/>
        </p:nvSpPr>
        <p:spPr>
          <a:xfrm>
            <a:off x="2533997" y="1976312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B997A4-D707-43D1-A01B-BE574A26355E}"/>
              </a:ext>
            </a:extLst>
          </p:cNvPr>
          <p:cNvSpPr/>
          <p:nvPr/>
        </p:nvSpPr>
        <p:spPr>
          <a:xfrm>
            <a:off x="2533996" y="2444179"/>
            <a:ext cx="877454" cy="10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578BBA-65D4-469C-BD60-157B52E27C9D}"/>
              </a:ext>
            </a:extLst>
          </p:cNvPr>
          <p:cNvSpPr/>
          <p:nvPr/>
        </p:nvSpPr>
        <p:spPr>
          <a:xfrm>
            <a:off x="2533997" y="2560663"/>
            <a:ext cx="877454" cy="223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DCD482-8438-4C78-B240-151C62D68B88}"/>
              </a:ext>
            </a:extLst>
          </p:cNvPr>
          <p:cNvSpPr/>
          <p:nvPr/>
        </p:nvSpPr>
        <p:spPr>
          <a:xfrm>
            <a:off x="2533996" y="2790613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39D800-0BC1-4BA2-ACEC-8CC071114729}"/>
              </a:ext>
            </a:extLst>
          </p:cNvPr>
          <p:cNvSpPr/>
          <p:nvPr/>
        </p:nvSpPr>
        <p:spPr>
          <a:xfrm>
            <a:off x="2533996" y="3016947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1CD422-7103-4C1F-8934-89C951068CF4}"/>
              </a:ext>
            </a:extLst>
          </p:cNvPr>
          <p:cNvSpPr/>
          <p:nvPr/>
        </p:nvSpPr>
        <p:spPr>
          <a:xfrm>
            <a:off x="2533996" y="3484814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A0CF8D-9BE9-46DE-9DCA-30A222345A50}"/>
              </a:ext>
            </a:extLst>
          </p:cNvPr>
          <p:cNvSpPr/>
          <p:nvPr/>
        </p:nvSpPr>
        <p:spPr>
          <a:xfrm>
            <a:off x="2533997" y="3711149"/>
            <a:ext cx="877454" cy="109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3A64D1-D1E9-48E6-A431-AB0486072661}"/>
              </a:ext>
            </a:extLst>
          </p:cNvPr>
          <p:cNvSpPr txBox="1"/>
          <p:nvPr/>
        </p:nvSpPr>
        <p:spPr>
          <a:xfrm>
            <a:off x="2749151" y="2360482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D87E6-B30A-4356-ACD6-B5F78F014837}"/>
              </a:ext>
            </a:extLst>
          </p:cNvPr>
          <p:cNvSpPr txBox="1"/>
          <p:nvPr/>
        </p:nvSpPr>
        <p:spPr>
          <a:xfrm>
            <a:off x="2760212" y="2531845"/>
            <a:ext cx="455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A57A1E-B06A-4FCD-AE27-C5677FAD59CC}"/>
              </a:ext>
            </a:extLst>
          </p:cNvPr>
          <p:cNvSpPr txBox="1"/>
          <p:nvPr/>
        </p:nvSpPr>
        <p:spPr>
          <a:xfrm>
            <a:off x="2752357" y="2762985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6E68FD-1093-451E-9E8F-0B9458210D70}"/>
              </a:ext>
            </a:extLst>
          </p:cNvPr>
          <p:cNvSpPr txBox="1"/>
          <p:nvPr/>
        </p:nvSpPr>
        <p:spPr>
          <a:xfrm>
            <a:off x="2778807" y="3102629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339E8D-0F21-4182-8950-F52C71C91ABB}"/>
              </a:ext>
            </a:extLst>
          </p:cNvPr>
          <p:cNvSpPr txBox="1"/>
          <p:nvPr/>
        </p:nvSpPr>
        <p:spPr>
          <a:xfrm>
            <a:off x="2679485" y="3448925"/>
            <a:ext cx="617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B84205-FCC3-429A-8003-A46EF477363B}"/>
              </a:ext>
            </a:extLst>
          </p:cNvPr>
          <p:cNvSpPr txBox="1"/>
          <p:nvPr/>
        </p:nvSpPr>
        <p:spPr>
          <a:xfrm>
            <a:off x="2552367" y="3629189"/>
            <a:ext cx="87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September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397DD4-16DB-4BCE-8A30-D9BA5F58C542}"/>
              </a:ext>
            </a:extLst>
          </p:cNvPr>
          <p:cNvSpPr txBox="1"/>
          <p:nvPr/>
        </p:nvSpPr>
        <p:spPr>
          <a:xfrm>
            <a:off x="2694970" y="2068941"/>
            <a:ext cx="58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7BB9A-96F8-47BF-8705-FD162AF550AF}"/>
              </a:ext>
            </a:extLst>
          </p:cNvPr>
          <p:cNvSpPr txBox="1"/>
          <p:nvPr/>
        </p:nvSpPr>
        <p:spPr>
          <a:xfrm>
            <a:off x="2618443" y="1657687"/>
            <a:ext cx="739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February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20A8F-BED3-4495-A2D2-83134722E338}"/>
              </a:ext>
            </a:extLst>
          </p:cNvPr>
          <p:cNvSpPr txBox="1"/>
          <p:nvPr/>
        </p:nvSpPr>
        <p:spPr>
          <a:xfrm>
            <a:off x="2655792" y="1365818"/>
            <a:ext cx="66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BE0B4B-6C9A-4DF0-9E93-2D4B6FEFA183}"/>
              </a:ext>
            </a:extLst>
          </p:cNvPr>
          <p:cNvSpPr txBox="1"/>
          <p:nvPr/>
        </p:nvSpPr>
        <p:spPr>
          <a:xfrm>
            <a:off x="864447" y="492592"/>
            <a:ext cx="527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Detection of SARS-CoV-2 Lineages in Wastewater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18DF51-8DF6-479B-AAEE-BB2B9DDE126F}"/>
              </a:ext>
            </a:extLst>
          </p:cNvPr>
          <p:cNvSpPr txBox="1"/>
          <p:nvPr/>
        </p:nvSpPr>
        <p:spPr>
          <a:xfrm>
            <a:off x="990628" y="2259513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City of Miami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80859-A017-45E7-9FEB-81FC39B87F03}"/>
              </a:ext>
            </a:extLst>
          </p:cNvPr>
          <p:cNvSpPr/>
          <p:nvPr/>
        </p:nvSpPr>
        <p:spPr>
          <a:xfrm>
            <a:off x="9119937" y="1262487"/>
            <a:ext cx="157469" cy="266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AF0F81-3AD3-4BA7-A412-7A77577D02AE}"/>
              </a:ext>
            </a:extLst>
          </p:cNvPr>
          <p:cNvGrpSpPr/>
          <p:nvPr/>
        </p:nvGrpSpPr>
        <p:grpSpPr>
          <a:xfrm>
            <a:off x="9220019" y="978571"/>
            <a:ext cx="1475523" cy="2858859"/>
            <a:chOff x="9103714" y="1390871"/>
            <a:chExt cx="1475523" cy="28588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6F6A532-3E2B-464C-B52B-E9E7FE0629FF}"/>
                </a:ext>
              </a:extLst>
            </p:cNvPr>
            <p:cNvGrpSpPr/>
            <p:nvPr/>
          </p:nvGrpSpPr>
          <p:grpSpPr>
            <a:xfrm>
              <a:off x="9103714" y="1583080"/>
              <a:ext cx="1475523" cy="2666650"/>
              <a:chOff x="8068940" y="977937"/>
              <a:chExt cx="1581170" cy="280300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B6E3AFB-A51F-41E5-BA92-08D026E27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458022" y="1588855"/>
                <a:ext cx="2803005" cy="1581170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93CDAA7-FFA9-45E3-9294-212B85B38F42}"/>
                  </a:ext>
                </a:extLst>
              </p:cNvPr>
              <p:cNvSpPr/>
              <p:nvPr/>
            </p:nvSpPr>
            <p:spPr>
              <a:xfrm>
                <a:off x="9139747" y="1904567"/>
                <a:ext cx="345222" cy="8325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2E16E8D-9297-40B8-B0FB-88DB081F3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83" b="2582"/>
            <a:stretch/>
          </p:blipFill>
          <p:spPr>
            <a:xfrm>
              <a:off x="9648397" y="2633013"/>
              <a:ext cx="902139" cy="34388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2109374-3B3C-4EE6-8E82-5BAD44A9125C}"/>
                </a:ext>
              </a:extLst>
            </p:cNvPr>
            <p:cNvSpPr txBox="1"/>
            <p:nvPr/>
          </p:nvSpPr>
          <p:spPr>
            <a:xfrm>
              <a:off x="9416442" y="1390871"/>
              <a:ext cx="9557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Viral copies/L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158B0A7-CCF4-405E-89B3-CFFB106438FE}"/>
              </a:ext>
            </a:extLst>
          </p:cNvPr>
          <p:cNvSpPr/>
          <p:nvPr/>
        </p:nvSpPr>
        <p:spPr>
          <a:xfrm>
            <a:off x="3416876" y="1358113"/>
            <a:ext cx="5726754" cy="186152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D7E10F-AC28-44E8-9815-6DA6E587605B}"/>
              </a:ext>
            </a:extLst>
          </p:cNvPr>
          <p:cNvSpPr/>
          <p:nvPr/>
        </p:nvSpPr>
        <p:spPr>
          <a:xfrm>
            <a:off x="3416876" y="3366199"/>
            <a:ext cx="5726754" cy="503849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B5C244-5E05-484C-A826-88039B215F1E}"/>
              </a:ext>
            </a:extLst>
          </p:cNvPr>
          <p:cNvGrpSpPr/>
          <p:nvPr/>
        </p:nvGrpSpPr>
        <p:grpSpPr>
          <a:xfrm>
            <a:off x="1206781" y="4232475"/>
            <a:ext cx="9215034" cy="1064063"/>
            <a:chOff x="1182718" y="4473558"/>
            <a:chExt cx="9215034" cy="106406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3570600-E87A-4436-9A44-97F616E11BDB}"/>
                </a:ext>
              </a:extLst>
            </p:cNvPr>
            <p:cNvGrpSpPr/>
            <p:nvPr/>
          </p:nvGrpSpPr>
          <p:grpSpPr>
            <a:xfrm>
              <a:off x="1182718" y="4839934"/>
              <a:ext cx="9215034" cy="697687"/>
              <a:chOff x="1182718" y="4568412"/>
              <a:chExt cx="9215034" cy="697687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83623CC-EAFD-4FBC-A507-4FC704EC7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1132" r="10678" b="16337"/>
              <a:stretch/>
            </p:blipFill>
            <p:spPr>
              <a:xfrm>
                <a:off x="2543601" y="5017954"/>
                <a:ext cx="7854151" cy="148389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2B776DEF-8B44-4D1F-BDA0-B588FC4BB7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2624" r="10678" b="45001"/>
              <a:stretch/>
            </p:blipFill>
            <p:spPr>
              <a:xfrm>
                <a:off x="2543601" y="4718293"/>
                <a:ext cx="7854151" cy="139241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7B70DB-8B90-4748-A06B-136559C6764D}"/>
                  </a:ext>
                </a:extLst>
              </p:cNvPr>
              <p:cNvSpPr txBox="1"/>
              <p:nvPr/>
            </p:nvSpPr>
            <p:spPr>
              <a:xfrm>
                <a:off x="2169483" y="4896767"/>
                <a:ext cx="122982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Building 12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DC244D3-2505-4ED7-969D-F96D6F71B49C}"/>
                  </a:ext>
                </a:extLst>
              </p:cNvPr>
              <p:cNvSpPr txBox="1"/>
              <p:nvPr/>
            </p:nvSpPr>
            <p:spPr>
              <a:xfrm>
                <a:off x="1182718" y="4568412"/>
                <a:ext cx="222849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North Gables Campus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8EDA0A0-2A4F-4EB2-B649-F026ECBB30E8}"/>
                  </a:ext>
                </a:extLst>
              </p:cNvPr>
              <p:cNvSpPr/>
              <p:nvPr/>
            </p:nvSpPr>
            <p:spPr>
              <a:xfrm>
                <a:off x="9095874" y="4664242"/>
                <a:ext cx="1163052" cy="60185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320308D-4A9E-4876-9CAF-74F92B20C1A3}"/>
                </a:ext>
              </a:extLst>
            </p:cNvPr>
            <p:cNvSpPr txBox="1"/>
            <p:nvPr/>
          </p:nvSpPr>
          <p:spPr>
            <a:xfrm>
              <a:off x="2404779" y="4473558"/>
              <a:ext cx="95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July 20</a:t>
              </a:r>
              <a:r>
                <a:rPr lang="en-US" u="sng" baseline="30000" dirty="0"/>
                <a:t>th</a:t>
              </a:r>
              <a:endParaRPr lang="en-US" u="sng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9296473-A34C-4664-9ABC-F2037BAE89D2}"/>
              </a:ext>
            </a:extLst>
          </p:cNvPr>
          <p:cNvSpPr txBox="1"/>
          <p:nvPr/>
        </p:nvSpPr>
        <p:spPr>
          <a:xfrm>
            <a:off x="3035969" y="5638700"/>
            <a:ext cx="4787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Building 12, 072021, all students tested, all negative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Lineage matches abundant Delta strain</a:t>
            </a:r>
          </a:p>
        </p:txBody>
      </p:sp>
    </p:spTree>
    <p:extLst>
      <p:ext uri="{BB962C8B-B14F-4D97-AF65-F5344CB8AC3E}">
        <p14:creationId xmlns:p14="http://schemas.microsoft.com/office/powerpoint/2010/main" val="408882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2"/>
          <a:stretch/>
        </p:blipFill>
        <p:spPr>
          <a:xfrm>
            <a:off x="12053" y="1432581"/>
            <a:ext cx="12179947" cy="507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ject 39">
            <a:extLst>
              <a:ext uri="{FF2B5EF4-FFF2-40B4-BE49-F238E27FC236}">
                <a16:creationId xmlns:a16="http://schemas.microsoft.com/office/drawing/2014/main" id="{1B5F1FC5-C76B-8346-B457-7003C8F110E9}"/>
              </a:ext>
            </a:extLst>
          </p:cNvPr>
          <p:cNvSpPr/>
          <p:nvPr/>
        </p:nvSpPr>
        <p:spPr>
          <a:xfrm>
            <a:off x="0" y="853282"/>
            <a:ext cx="12188824" cy="27432"/>
          </a:xfrm>
          <a:prstGeom prst="rect">
            <a:avLst/>
          </a:prstGeom>
          <a:gradFill flip="none" rotWithShape="1">
            <a:gsLst>
              <a:gs pos="100000">
                <a:srgbClr val="00502F">
                  <a:alpha val="60000"/>
                </a:srgbClr>
              </a:gs>
              <a:gs pos="0">
                <a:srgbClr val="F37321">
                  <a:alpha val="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3" y="127423"/>
            <a:ext cx="12188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/>
              </a:rPr>
              <a:t>SF-RAD</a:t>
            </a:r>
            <a:r>
              <a:rPr lang="en-US" sz="3200" dirty="0">
                <a:solidFill>
                  <a:schemeClr val="accent2"/>
                </a:solidFill>
                <a:effectLst/>
              </a:rPr>
              <a:t>:</a:t>
            </a:r>
            <a:r>
              <a:rPr lang="en-US" sz="3200" dirty="0">
                <a:solidFill>
                  <a:schemeClr val="accent2">
                    <a:shade val="30000"/>
                    <a:satMod val="115000"/>
                  </a:schemeClr>
                </a:solidFill>
                <a:effectLst/>
              </a:rPr>
              <a:t> </a:t>
            </a:r>
            <a:r>
              <a:rPr lang="en-US" sz="3200" dirty="0">
                <a:solidFill>
                  <a:schemeClr val="accent2"/>
                </a:solidFill>
              </a:rPr>
              <a:t>SARS-CoV-2 Wastewater-Based Surveillance</a:t>
            </a:r>
            <a:endParaRPr lang="en-US" sz="3200" dirty="0">
              <a:solidFill>
                <a:schemeClr val="accent2">
                  <a:shade val="30000"/>
                  <a:satMod val="115000"/>
                </a:schemeClr>
              </a:solidFill>
              <a:effectLst/>
            </a:endParaRPr>
          </a:p>
        </p:txBody>
      </p:sp>
      <p:sp>
        <p:nvSpPr>
          <p:cNvPr id="6" name="object 37">
            <a:extLst>
              <a:ext uri="{FF2B5EF4-FFF2-40B4-BE49-F238E27FC236}">
                <a16:creationId xmlns:a16="http://schemas.microsoft.com/office/drawing/2014/main" id="{63065236-1D9F-394A-8BE0-5A624BB5FBE0}"/>
              </a:ext>
            </a:extLst>
          </p:cNvPr>
          <p:cNvSpPr txBox="1"/>
          <p:nvPr/>
        </p:nvSpPr>
        <p:spPr>
          <a:xfrm>
            <a:off x="1" y="972766"/>
            <a:ext cx="12188822" cy="443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88" marR="4795" algn="ctr">
              <a:lnSpc>
                <a:spcPct val="108200"/>
              </a:lnSpc>
              <a:buClr>
                <a:srgbClr val="F37321"/>
              </a:buClr>
            </a:pPr>
            <a:r>
              <a:rPr lang="en-US" sz="2800" spc="5" dirty="0">
                <a:solidFill>
                  <a:schemeClr val="accent6">
                    <a:lumMod val="50000"/>
                  </a:schemeClr>
                </a:solidFill>
                <a:cs typeface="Frutiger-Light"/>
              </a:rPr>
              <a:t>Administrative Organization and Leadership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2" b="67350"/>
          <a:stretch/>
        </p:blipFill>
        <p:spPr>
          <a:xfrm>
            <a:off x="127512" y="3469358"/>
            <a:ext cx="11933798" cy="50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6" name="Group 45"/>
          <p:cNvGrpSpPr/>
          <p:nvPr/>
        </p:nvGrpSpPr>
        <p:grpSpPr>
          <a:xfrm>
            <a:off x="154541" y="1548415"/>
            <a:ext cx="12252213" cy="5037689"/>
            <a:chOff x="437570" y="1585710"/>
            <a:chExt cx="12252213" cy="5037689"/>
          </a:xfrm>
        </p:grpSpPr>
        <p:graphicFrame>
          <p:nvGraphicFramePr>
            <p:cNvPr id="11" name="Diagram 10"/>
            <p:cNvGraphicFramePr/>
            <p:nvPr/>
          </p:nvGraphicFramePr>
          <p:xfrm>
            <a:off x="505040" y="1675237"/>
            <a:ext cx="12184743" cy="4948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2509759" y="1585710"/>
              <a:ext cx="8106229" cy="872923"/>
              <a:chOff x="15638" y="1173287"/>
              <a:chExt cx="9528619" cy="87292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5638" y="1262814"/>
                <a:ext cx="9528619" cy="783396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15638" y="1173287"/>
                <a:ext cx="9528619" cy="8729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en-US" b="1" kern="1200" dirty="0" err="1">
                    <a:solidFill>
                      <a:schemeClr val="tx1"/>
                    </a:solidFill>
                  </a:rPr>
                  <a:t>RADx</a:t>
                </a:r>
                <a:r>
                  <a:rPr lang="en-US" b="1" kern="1200" dirty="0">
                    <a:solidFill>
                      <a:schemeClr val="tx1"/>
                    </a:solidFill>
                  </a:rPr>
                  <a:t> Data </a:t>
                </a:r>
                <a:r>
                  <a:rPr lang="en-US" b="1" kern="1200" dirty="0" err="1">
                    <a:solidFill>
                      <a:schemeClr val="tx1"/>
                    </a:solidFill>
                  </a:rPr>
                  <a:t>Coodination</a:t>
                </a:r>
                <a:r>
                  <a:rPr lang="en-US" b="1" kern="1200" dirty="0">
                    <a:solidFill>
                      <a:schemeClr val="tx1"/>
                    </a:solidFill>
                  </a:rPr>
                  <a:t> Center (DCC)</a:t>
                </a:r>
              </a:p>
              <a:p>
                <a:pPr lvl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chemeClr val="bg1">
                        <a:lumMod val="50000"/>
                      </a:schemeClr>
                    </a:solidFill>
                  </a:rPr>
                  <a:t>(a) Admin Operations, (b) Data Collection / Integration / Sharing, (c) Data Management / Use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37570" y="5579229"/>
              <a:ext cx="11879741" cy="872923"/>
              <a:chOff x="-1133636" y="966019"/>
              <a:chExt cx="11469180" cy="87292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-1133636" y="1039776"/>
                <a:ext cx="11469180" cy="7223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-13323" y="966019"/>
                <a:ext cx="9528619" cy="8729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en-US" b="1" kern="1200" dirty="0">
                    <a:solidFill>
                      <a:schemeClr val="tx1"/>
                    </a:solidFill>
                  </a:rPr>
                  <a:t>Human Population and Clinical Patient Surveillance</a:t>
                </a:r>
              </a:p>
              <a:p>
                <a:pPr lvl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chemeClr val="bg1">
                        <a:lumMod val="50000"/>
                      </a:schemeClr>
                    </a:solidFill>
                  </a:rPr>
                  <a:t>Erin </a:t>
                </a:r>
                <a:r>
                  <a:rPr lang="en-US" sz="1400" kern="1200" dirty="0" err="1">
                    <a:solidFill>
                      <a:schemeClr val="bg1">
                        <a:lumMod val="50000"/>
                      </a:schemeClr>
                    </a:solidFill>
                  </a:rPr>
                  <a:t>Kobetz</a:t>
                </a:r>
                <a:r>
                  <a:rPr lang="en-US" sz="1400" kern="1200" dirty="0">
                    <a:solidFill>
                      <a:schemeClr val="bg1">
                        <a:lumMod val="50000"/>
                      </a:schemeClr>
                    </a:solidFill>
                  </a:rPr>
                  <a:t> (UM), Natasha </a:t>
                </a:r>
                <a:r>
                  <a:rPr lang="en-US" sz="1400" kern="1200" dirty="0" err="1">
                    <a:solidFill>
                      <a:schemeClr val="bg1">
                        <a:lumMod val="50000"/>
                      </a:schemeClr>
                    </a:solidFill>
                  </a:rPr>
                  <a:t>Solle</a:t>
                </a:r>
                <a:r>
                  <a:rPr lang="en-US" sz="1400" kern="1200" dirty="0">
                    <a:solidFill>
                      <a:schemeClr val="bg1">
                        <a:lumMod val="50000"/>
                      </a:schemeClr>
                    </a:solidFill>
                  </a:rPr>
                  <a:t> (UM), </a:t>
                </a:r>
                <a:r>
                  <a:rPr lang="en-US" sz="1400" kern="1200" dirty="0" err="1">
                    <a:solidFill>
                      <a:schemeClr val="bg1">
                        <a:lumMod val="50000"/>
                      </a:schemeClr>
                    </a:solidFill>
                  </a:rPr>
                  <a:t>Bhavarth</a:t>
                </a:r>
                <a:r>
                  <a:rPr lang="en-US" sz="1400" kern="1200" dirty="0">
                    <a:solidFill>
                      <a:schemeClr val="bg1">
                        <a:lumMod val="50000"/>
                      </a:schemeClr>
                    </a:solidFill>
                  </a:rPr>
                  <a:t> Shukla (UM)</a:t>
                </a:r>
              </a:p>
            </p:txBody>
          </p:sp>
        </p:grpSp>
        <p:cxnSp>
          <p:nvCxnSpPr>
            <p:cNvPr id="20" name="Straight Connector 19"/>
            <p:cNvCxnSpPr>
              <a:stCxn id="13" idx="2"/>
            </p:cNvCxnSpPr>
            <p:nvPr/>
          </p:nvCxnSpPr>
          <p:spPr>
            <a:xfrm>
              <a:off x="6562874" y="2458633"/>
              <a:ext cx="0" cy="245315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837887" y="5463396"/>
              <a:ext cx="7519047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546644" y="5218081"/>
              <a:ext cx="5849" cy="54760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0356934" y="5218081"/>
              <a:ext cx="0" cy="245315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849586" y="5218080"/>
              <a:ext cx="0" cy="245315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02357" y="3694612"/>
              <a:ext cx="10087" cy="1958374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49586" y="3694612"/>
              <a:ext cx="0" cy="35361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562874" y="3500622"/>
              <a:ext cx="5849" cy="54760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02357" y="3694612"/>
              <a:ext cx="9766275" cy="568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356934" y="3694612"/>
              <a:ext cx="11698" cy="33594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3635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75D9E279-8BD5-4341-AB04-9EBA8FA81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835" r="10678" b="19470"/>
          <a:stretch/>
        </p:blipFill>
        <p:spPr>
          <a:xfrm>
            <a:off x="2567664" y="4945822"/>
            <a:ext cx="7854151" cy="9939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8AA325D-AAF9-4065-BCC2-5F0E7748D6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516" r="10678" b="34494"/>
          <a:stretch/>
        </p:blipFill>
        <p:spPr>
          <a:xfrm>
            <a:off x="2567664" y="4762044"/>
            <a:ext cx="7854151" cy="11668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6772738-93E5-46AA-A677-D33B607B5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546" r="10678" b="32571"/>
          <a:stretch/>
        </p:blipFill>
        <p:spPr>
          <a:xfrm>
            <a:off x="2567664" y="5112311"/>
            <a:ext cx="7854151" cy="1104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C51CE2D-C529-4AA4-B12E-541172C03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47" r="10678" b="30671"/>
          <a:stretch/>
        </p:blipFill>
        <p:spPr>
          <a:xfrm>
            <a:off x="2567664" y="5289815"/>
            <a:ext cx="7854151" cy="110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D5232-07DF-499D-B1C0-3CDAF60A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78" b="95645"/>
          <a:stretch/>
        </p:blipFill>
        <p:spPr>
          <a:xfrm>
            <a:off x="2567667" y="1134819"/>
            <a:ext cx="7854151" cy="2553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889335-48BB-44AF-969E-A7408D4CE2B5}"/>
              </a:ext>
            </a:extLst>
          </p:cNvPr>
          <p:cNvGrpSpPr/>
          <p:nvPr/>
        </p:nvGrpSpPr>
        <p:grpSpPr>
          <a:xfrm>
            <a:off x="2445677" y="1387480"/>
            <a:ext cx="7976142" cy="2429465"/>
            <a:chOff x="1386840" y="1315735"/>
            <a:chExt cx="7976142" cy="242946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06766F8-4F3A-4442-BD3A-88D140D83B89}"/>
                </a:ext>
              </a:extLst>
            </p:cNvPr>
            <p:cNvGrpSpPr/>
            <p:nvPr/>
          </p:nvGrpSpPr>
          <p:grpSpPr>
            <a:xfrm>
              <a:off x="1386840" y="1785245"/>
              <a:ext cx="7976140" cy="1148456"/>
              <a:chOff x="1386840" y="1785245"/>
              <a:chExt cx="7976140" cy="1148456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1A17062-43E6-42FE-A2CF-24A3E3262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4624" r="10678" b="65784"/>
              <a:stretch/>
            </p:blipFill>
            <p:spPr>
              <a:xfrm>
                <a:off x="1508829" y="1785245"/>
                <a:ext cx="7854151" cy="1148456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BCB1CFF-0695-4D22-8CC6-C8BE5459A691}"/>
                  </a:ext>
                </a:extLst>
              </p:cNvPr>
              <p:cNvSpPr/>
              <p:nvPr/>
            </p:nvSpPr>
            <p:spPr>
              <a:xfrm>
                <a:off x="1386840" y="1977390"/>
                <a:ext cx="965774" cy="9220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2DC63E2-7B7D-42DB-B080-7380EB6A3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96" r="10678" b="91355"/>
            <a:stretch/>
          </p:blipFill>
          <p:spPr>
            <a:xfrm>
              <a:off x="1508830" y="3400742"/>
              <a:ext cx="7854151" cy="11430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76BB321-7CE7-4268-B19E-C953E9701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221" r="11220" b="51829"/>
            <a:stretch/>
          </p:blipFill>
          <p:spPr>
            <a:xfrm>
              <a:off x="1508830" y="2936717"/>
              <a:ext cx="7806501" cy="1143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31014D9-62BD-40CF-9FB8-8368C8EBD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300" r="11220" b="49750"/>
            <a:stretch/>
          </p:blipFill>
          <p:spPr>
            <a:xfrm>
              <a:off x="1508829" y="3288188"/>
              <a:ext cx="7806501" cy="114301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31CFE9F-16F7-42C2-8CA6-2E79CA154410}"/>
                </a:ext>
              </a:extLst>
            </p:cNvPr>
            <p:cNvGrpSpPr/>
            <p:nvPr/>
          </p:nvGrpSpPr>
          <p:grpSpPr>
            <a:xfrm>
              <a:off x="1508827" y="1315735"/>
              <a:ext cx="7854152" cy="464589"/>
              <a:chOff x="1202562" y="2445348"/>
              <a:chExt cx="7854152" cy="46458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E029D01-67A5-4326-9679-A2F92889D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746" r="10678" b="93304"/>
              <a:stretch/>
            </p:blipFill>
            <p:spPr>
              <a:xfrm>
                <a:off x="1202563" y="2795637"/>
                <a:ext cx="7854151" cy="11430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E2CA8E6-5256-4CFD-8D70-09BCED2A9A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679" r="10678" b="85401"/>
              <a:stretch/>
            </p:blipFill>
            <p:spPr>
              <a:xfrm>
                <a:off x="1202562" y="2445348"/>
                <a:ext cx="7854151" cy="347025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B3BDFC-2CB5-4425-8CB6-3806E2182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471" r="10678" b="61629"/>
            <a:stretch/>
          </p:blipFill>
          <p:spPr>
            <a:xfrm>
              <a:off x="1508830" y="3055939"/>
              <a:ext cx="7854151" cy="2286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525597-8F78-4958-9822-4F6837D10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318" r="10678" b="57869"/>
            <a:stretch/>
          </p:blipFill>
          <p:spPr>
            <a:xfrm>
              <a:off x="1508828" y="3521709"/>
              <a:ext cx="7854154" cy="2234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869BF1F-F8A7-4785-B35D-E458B6BAE708}"/>
              </a:ext>
            </a:extLst>
          </p:cNvPr>
          <p:cNvSpPr/>
          <p:nvPr/>
        </p:nvSpPr>
        <p:spPr>
          <a:xfrm>
            <a:off x="2533997" y="1387480"/>
            <a:ext cx="877454" cy="228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8783-0709-4B38-A9AD-8C827858F863}"/>
              </a:ext>
            </a:extLst>
          </p:cNvPr>
          <p:cNvSpPr/>
          <p:nvPr/>
        </p:nvSpPr>
        <p:spPr>
          <a:xfrm>
            <a:off x="2533997" y="1622409"/>
            <a:ext cx="877454" cy="347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E14FE4-CA13-42E0-A5F1-B9251156A985}"/>
              </a:ext>
            </a:extLst>
          </p:cNvPr>
          <p:cNvSpPr/>
          <p:nvPr/>
        </p:nvSpPr>
        <p:spPr>
          <a:xfrm>
            <a:off x="2533997" y="1976312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B997A4-D707-43D1-A01B-BE574A26355E}"/>
              </a:ext>
            </a:extLst>
          </p:cNvPr>
          <p:cNvSpPr/>
          <p:nvPr/>
        </p:nvSpPr>
        <p:spPr>
          <a:xfrm>
            <a:off x="2533996" y="2444179"/>
            <a:ext cx="877454" cy="10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578BBA-65D4-469C-BD60-157B52E27C9D}"/>
              </a:ext>
            </a:extLst>
          </p:cNvPr>
          <p:cNvSpPr/>
          <p:nvPr/>
        </p:nvSpPr>
        <p:spPr>
          <a:xfrm>
            <a:off x="2533997" y="2560663"/>
            <a:ext cx="877454" cy="223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DCD482-8438-4C78-B240-151C62D68B88}"/>
              </a:ext>
            </a:extLst>
          </p:cNvPr>
          <p:cNvSpPr/>
          <p:nvPr/>
        </p:nvSpPr>
        <p:spPr>
          <a:xfrm>
            <a:off x="2533996" y="2790613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39D800-0BC1-4BA2-ACEC-8CC071114729}"/>
              </a:ext>
            </a:extLst>
          </p:cNvPr>
          <p:cNvSpPr/>
          <p:nvPr/>
        </p:nvSpPr>
        <p:spPr>
          <a:xfrm>
            <a:off x="2533996" y="3016947"/>
            <a:ext cx="877454" cy="46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1CD422-7103-4C1F-8934-89C951068CF4}"/>
              </a:ext>
            </a:extLst>
          </p:cNvPr>
          <p:cNvSpPr/>
          <p:nvPr/>
        </p:nvSpPr>
        <p:spPr>
          <a:xfrm>
            <a:off x="2533996" y="3484814"/>
            <a:ext cx="877454" cy="219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A0CF8D-9BE9-46DE-9DCA-30A222345A50}"/>
              </a:ext>
            </a:extLst>
          </p:cNvPr>
          <p:cNvSpPr/>
          <p:nvPr/>
        </p:nvSpPr>
        <p:spPr>
          <a:xfrm>
            <a:off x="2533997" y="3711149"/>
            <a:ext cx="877454" cy="109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3A64D1-D1E9-48E6-A431-AB0486072661}"/>
              </a:ext>
            </a:extLst>
          </p:cNvPr>
          <p:cNvSpPr txBox="1"/>
          <p:nvPr/>
        </p:nvSpPr>
        <p:spPr>
          <a:xfrm>
            <a:off x="2749151" y="2360482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D87E6-B30A-4356-ACD6-B5F78F014837}"/>
              </a:ext>
            </a:extLst>
          </p:cNvPr>
          <p:cNvSpPr txBox="1"/>
          <p:nvPr/>
        </p:nvSpPr>
        <p:spPr>
          <a:xfrm>
            <a:off x="2760212" y="2531845"/>
            <a:ext cx="455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A57A1E-B06A-4FCD-AE27-C5677FAD59CC}"/>
              </a:ext>
            </a:extLst>
          </p:cNvPr>
          <p:cNvSpPr txBox="1"/>
          <p:nvPr/>
        </p:nvSpPr>
        <p:spPr>
          <a:xfrm>
            <a:off x="2752357" y="2762985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6E68FD-1093-451E-9E8F-0B9458210D70}"/>
              </a:ext>
            </a:extLst>
          </p:cNvPr>
          <p:cNvSpPr txBox="1"/>
          <p:nvPr/>
        </p:nvSpPr>
        <p:spPr>
          <a:xfrm>
            <a:off x="2778807" y="3102629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339E8D-0F21-4182-8950-F52C71C91ABB}"/>
              </a:ext>
            </a:extLst>
          </p:cNvPr>
          <p:cNvSpPr txBox="1"/>
          <p:nvPr/>
        </p:nvSpPr>
        <p:spPr>
          <a:xfrm>
            <a:off x="2679485" y="3448925"/>
            <a:ext cx="617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B84205-FCC3-429A-8003-A46EF477363B}"/>
              </a:ext>
            </a:extLst>
          </p:cNvPr>
          <p:cNvSpPr txBox="1"/>
          <p:nvPr/>
        </p:nvSpPr>
        <p:spPr>
          <a:xfrm>
            <a:off x="2552367" y="3629189"/>
            <a:ext cx="87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September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397DD4-16DB-4BCE-8A30-D9BA5F58C542}"/>
              </a:ext>
            </a:extLst>
          </p:cNvPr>
          <p:cNvSpPr txBox="1"/>
          <p:nvPr/>
        </p:nvSpPr>
        <p:spPr>
          <a:xfrm>
            <a:off x="2694970" y="2068941"/>
            <a:ext cx="58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7BB9A-96F8-47BF-8705-FD162AF550AF}"/>
              </a:ext>
            </a:extLst>
          </p:cNvPr>
          <p:cNvSpPr txBox="1"/>
          <p:nvPr/>
        </p:nvSpPr>
        <p:spPr>
          <a:xfrm>
            <a:off x="2618443" y="1657687"/>
            <a:ext cx="739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February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20A8F-BED3-4495-A2D2-83134722E338}"/>
              </a:ext>
            </a:extLst>
          </p:cNvPr>
          <p:cNvSpPr txBox="1"/>
          <p:nvPr/>
        </p:nvSpPr>
        <p:spPr>
          <a:xfrm>
            <a:off x="2655792" y="1365818"/>
            <a:ext cx="66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BE0B4B-6C9A-4DF0-9E93-2D4B6FEFA183}"/>
              </a:ext>
            </a:extLst>
          </p:cNvPr>
          <p:cNvSpPr txBox="1"/>
          <p:nvPr/>
        </p:nvSpPr>
        <p:spPr>
          <a:xfrm>
            <a:off x="864447" y="492592"/>
            <a:ext cx="527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Detection of SARS-CoV-2 Lineages in Wastewater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18DF51-8DF6-479B-AAEE-BB2B9DDE126F}"/>
              </a:ext>
            </a:extLst>
          </p:cNvPr>
          <p:cNvSpPr txBox="1"/>
          <p:nvPr/>
        </p:nvSpPr>
        <p:spPr>
          <a:xfrm>
            <a:off x="990628" y="2259513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City of Miami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80859-A017-45E7-9FEB-81FC39B87F03}"/>
              </a:ext>
            </a:extLst>
          </p:cNvPr>
          <p:cNvSpPr/>
          <p:nvPr/>
        </p:nvSpPr>
        <p:spPr>
          <a:xfrm>
            <a:off x="9119937" y="1262487"/>
            <a:ext cx="157469" cy="266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AF0F81-3AD3-4BA7-A412-7A77577D02AE}"/>
              </a:ext>
            </a:extLst>
          </p:cNvPr>
          <p:cNvGrpSpPr/>
          <p:nvPr/>
        </p:nvGrpSpPr>
        <p:grpSpPr>
          <a:xfrm>
            <a:off x="9220019" y="978571"/>
            <a:ext cx="1475523" cy="2858859"/>
            <a:chOff x="9103714" y="1390871"/>
            <a:chExt cx="1475523" cy="28588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6F6A532-3E2B-464C-B52B-E9E7FE0629FF}"/>
                </a:ext>
              </a:extLst>
            </p:cNvPr>
            <p:cNvGrpSpPr/>
            <p:nvPr/>
          </p:nvGrpSpPr>
          <p:grpSpPr>
            <a:xfrm>
              <a:off x="9103714" y="1583080"/>
              <a:ext cx="1475523" cy="2666650"/>
              <a:chOff x="8068940" y="977937"/>
              <a:chExt cx="1581170" cy="280300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B6E3AFB-A51F-41E5-BA92-08D026E27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458022" y="1588855"/>
                <a:ext cx="2803005" cy="1581170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93CDAA7-FFA9-45E3-9294-212B85B38F42}"/>
                  </a:ext>
                </a:extLst>
              </p:cNvPr>
              <p:cNvSpPr/>
              <p:nvPr/>
            </p:nvSpPr>
            <p:spPr>
              <a:xfrm>
                <a:off x="9139747" y="1904567"/>
                <a:ext cx="345222" cy="8325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2E16E8D-9297-40B8-B0FB-88DB081F3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83" b="2582"/>
            <a:stretch/>
          </p:blipFill>
          <p:spPr>
            <a:xfrm>
              <a:off x="9648397" y="2633013"/>
              <a:ext cx="902139" cy="34388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2109374-3B3C-4EE6-8E82-5BAD44A9125C}"/>
                </a:ext>
              </a:extLst>
            </p:cNvPr>
            <p:cNvSpPr txBox="1"/>
            <p:nvPr/>
          </p:nvSpPr>
          <p:spPr>
            <a:xfrm>
              <a:off x="9416442" y="1390871"/>
              <a:ext cx="9557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Viral copies/L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158B0A7-CCF4-405E-89B3-CFFB106438FE}"/>
              </a:ext>
            </a:extLst>
          </p:cNvPr>
          <p:cNvSpPr/>
          <p:nvPr/>
        </p:nvSpPr>
        <p:spPr>
          <a:xfrm>
            <a:off x="3416876" y="1358113"/>
            <a:ext cx="5726754" cy="2101594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244D3-2505-4ED7-969D-F96D6F71B49C}"/>
              </a:ext>
            </a:extLst>
          </p:cNvPr>
          <p:cNvSpPr txBox="1"/>
          <p:nvPr/>
        </p:nvSpPr>
        <p:spPr>
          <a:xfrm>
            <a:off x="1184495" y="4735554"/>
            <a:ext cx="22269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South Gables Campus</a:t>
            </a:r>
          </a:p>
          <a:p>
            <a:pPr algn="r"/>
            <a:r>
              <a:rPr lang="en-US" dirty="0"/>
              <a:t>&amp; Building Clusters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EDA0A0-2A4F-4EB2-B649-F026ECBB30E8}"/>
              </a:ext>
            </a:extLst>
          </p:cNvPr>
          <p:cNvSpPr/>
          <p:nvPr/>
        </p:nvSpPr>
        <p:spPr>
          <a:xfrm>
            <a:off x="9119936" y="4694681"/>
            <a:ext cx="1368521" cy="7758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20308D-4A9E-4876-9CAF-74F92B20C1A3}"/>
              </a:ext>
            </a:extLst>
          </p:cNvPr>
          <p:cNvSpPr txBox="1"/>
          <p:nvPr/>
        </p:nvSpPr>
        <p:spPr>
          <a:xfrm>
            <a:off x="2428842" y="4232475"/>
            <a:ext cx="275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August 3</a:t>
            </a:r>
            <a:r>
              <a:rPr lang="en-US" u="sng" baseline="30000" dirty="0"/>
              <a:t>rd</a:t>
            </a:r>
            <a:r>
              <a:rPr lang="en-US" u="sng" dirty="0"/>
              <a:t> – September 7th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296473-A34C-4664-9ABC-F2037BAE89D2}"/>
              </a:ext>
            </a:extLst>
          </p:cNvPr>
          <p:cNvSpPr txBox="1"/>
          <p:nvPr/>
        </p:nvSpPr>
        <p:spPr>
          <a:xfrm>
            <a:off x="3035969" y="5638700"/>
            <a:ext cx="6583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Delta predominant lineage on campus in alignment with City and patients</a:t>
            </a:r>
          </a:p>
        </p:txBody>
      </p:sp>
    </p:spTree>
    <p:extLst>
      <p:ext uri="{BB962C8B-B14F-4D97-AF65-F5344CB8AC3E}">
        <p14:creationId xmlns:p14="http://schemas.microsoft.com/office/powerpoint/2010/main" val="2825461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21CA8-041C-4EFB-A1D9-A1665572F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4" y="0"/>
            <a:ext cx="11941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2A6F9-784F-4B13-956B-9C1BCBAB4A81}"/>
              </a:ext>
            </a:extLst>
          </p:cNvPr>
          <p:cNvSpPr txBox="1"/>
          <p:nvPr/>
        </p:nvSpPr>
        <p:spPr>
          <a:xfrm>
            <a:off x="222068" y="4428309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City</a:t>
            </a:r>
          </a:p>
          <a:p>
            <a:pPr algn="ctr"/>
            <a:r>
              <a:rPr lang="en-US" dirty="0"/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4109179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5693-B0A4-41E0-9549-D2F4DC98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42" y="91993"/>
            <a:ext cx="10515600" cy="1325563"/>
          </a:xfrm>
        </p:spPr>
        <p:txBody>
          <a:bodyPr/>
          <a:lstStyle/>
          <a:p>
            <a:r>
              <a:rPr lang="en-US" b="1" dirty="0"/>
              <a:t>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7BC0-ACCB-4ABE-A843-7EF4AF9B0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67" y="1445614"/>
            <a:ext cx="11132128" cy="4351338"/>
          </a:xfrm>
        </p:spPr>
        <p:txBody>
          <a:bodyPr>
            <a:normAutofit/>
          </a:bodyPr>
          <a:lstStyle/>
          <a:p>
            <a:r>
              <a:rPr lang="en-US" dirty="0"/>
              <a:t>Complete analysis of the changes in variant dominance in wastewater and patient populations</a:t>
            </a:r>
          </a:p>
          <a:p>
            <a:r>
              <a:rPr lang="en-US" dirty="0"/>
              <a:t>Analyze daily data to decrease uncertainty in case predictions</a:t>
            </a:r>
          </a:p>
          <a:p>
            <a:r>
              <a:rPr lang="en-US" dirty="0"/>
              <a:t>Evaluate normalization of SARS-CoV-2 using PMMoV, B2M, fecal coliform</a:t>
            </a:r>
          </a:p>
          <a:p>
            <a:r>
              <a:rPr lang="en-US" dirty="0"/>
              <a:t>Analyze hourly data to evaluate representativeness of grab versus composite samples</a:t>
            </a:r>
          </a:p>
          <a:p>
            <a:r>
              <a:rPr lang="en-US" dirty="0"/>
              <a:t>Evaluate magnetic bead concentration methods</a:t>
            </a:r>
          </a:p>
          <a:p>
            <a:r>
              <a:rPr lang="en-US" dirty="0"/>
              <a:t>Continue data standardization</a:t>
            </a:r>
          </a:p>
          <a:p>
            <a:r>
              <a:rPr lang="en-US" dirty="0"/>
              <a:t>Complete operational informatics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6296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8DC64-4F8F-4F46-8673-D8EE3152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7F0CF-7EEA-4C06-A476-9A89D296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95" y="1996603"/>
            <a:ext cx="10515600" cy="4351338"/>
          </a:xfrm>
        </p:spPr>
        <p:txBody>
          <a:bodyPr/>
          <a:lstStyle/>
          <a:p>
            <a:r>
              <a:rPr lang="en-US" dirty="0" err="1"/>
              <a:t>MetaSUB</a:t>
            </a:r>
            <a:r>
              <a:rPr lang="en-US" dirty="0"/>
              <a:t>-Miami/</a:t>
            </a:r>
            <a:r>
              <a:rPr lang="en-US" dirty="0" err="1"/>
              <a:t>RADx</a:t>
            </a:r>
            <a:r>
              <a:rPr lang="en-US" dirty="0"/>
              <a:t> (metasub.org)</a:t>
            </a:r>
          </a:p>
          <a:p>
            <a:r>
              <a:rPr lang="en-US" dirty="0"/>
              <a:t>Ethics AMIA (American Medical Informatics Association)</a:t>
            </a:r>
          </a:p>
          <a:p>
            <a:r>
              <a:rPr lang="en-US" dirty="0"/>
              <a:t>Connect to CDC-NWSS/NIST</a:t>
            </a:r>
          </a:p>
          <a:p>
            <a:r>
              <a:rPr lang="en-US" dirty="0"/>
              <a:t>Web-site under development (covidsfrad.org)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6E0EB-E985-47C6-9D88-D45A30B1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918" y="230103"/>
            <a:ext cx="4119239" cy="19322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01C726-9CFA-464D-9A49-1F98FBF5591B}"/>
              </a:ext>
            </a:extLst>
          </p:cNvPr>
          <p:cNvGrpSpPr/>
          <p:nvPr/>
        </p:nvGrpSpPr>
        <p:grpSpPr>
          <a:xfrm>
            <a:off x="1723373" y="4172272"/>
            <a:ext cx="9298379" cy="2601390"/>
            <a:chOff x="0" y="2586293"/>
            <a:chExt cx="12192000" cy="37600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3764B4-1359-41E3-8EAB-6D3C0C89E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86293"/>
              <a:ext cx="12192000" cy="16854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7C7D2B-1E14-40E5-91CF-3257A457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448230"/>
              <a:ext cx="12192000" cy="1898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57895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638D9-B11D-41B1-9E61-ED937B6C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35" y="331102"/>
            <a:ext cx="10515600" cy="807154"/>
          </a:xfrm>
        </p:spPr>
        <p:txBody>
          <a:bodyPr>
            <a:normAutofit fontScale="90000"/>
          </a:bodyPr>
          <a:lstStyle/>
          <a:p>
            <a:r>
              <a:rPr lang="en-US" dirty="0"/>
              <a:t>Acknowledgments: </a:t>
            </a:r>
            <a:r>
              <a:rPr lang="en-US" sz="3100" dirty="0"/>
              <a:t>(NIH RADx-rad 1U01DA053941)</a:t>
            </a:r>
            <a:br>
              <a:rPr lang="en-US" dirty="0"/>
            </a:b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3C5E17-BB53-43F0-A29F-86410CFCB4B5}"/>
              </a:ext>
            </a:extLst>
          </p:cNvPr>
          <p:cNvGrpSpPr/>
          <p:nvPr/>
        </p:nvGrpSpPr>
        <p:grpSpPr>
          <a:xfrm>
            <a:off x="467502" y="736900"/>
            <a:ext cx="11561796" cy="1717134"/>
            <a:chOff x="352512" y="1241251"/>
            <a:chExt cx="11561796" cy="1717134"/>
          </a:xfrm>
        </p:grpSpPr>
        <p:pic>
          <p:nvPicPr>
            <p:cNvPr id="4" name="Picture 3" descr="A group of people wearing military uniforms&#10;&#10;Description automatically generated">
              <a:extLst>
                <a:ext uri="{FF2B5EF4-FFF2-40B4-BE49-F238E27FC236}">
                  <a16:creationId xmlns:a16="http://schemas.microsoft.com/office/drawing/2014/main" id="{9F91672C-7069-4933-8A9A-DC57E6D6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906" y="1347424"/>
              <a:ext cx="2264469" cy="1610961"/>
            </a:xfrm>
            <a:prstGeom prst="rect">
              <a:avLst/>
            </a:prstGeom>
          </p:spPr>
        </p:pic>
        <p:pic>
          <p:nvPicPr>
            <p:cNvPr id="5" name="Picture 4" descr="A store inside of a room&#10;&#10;Description automatically generated">
              <a:extLst>
                <a:ext uri="{FF2B5EF4-FFF2-40B4-BE49-F238E27FC236}">
                  <a16:creationId xmlns:a16="http://schemas.microsoft.com/office/drawing/2014/main" id="{F017FDBB-A519-457F-85F8-169DB4C6E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143340" y="1187417"/>
              <a:ext cx="1610961" cy="1930975"/>
            </a:xfrm>
            <a:prstGeom prst="rect">
              <a:avLst/>
            </a:prstGeom>
          </p:spPr>
        </p:pic>
        <p:pic>
          <p:nvPicPr>
            <p:cNvPr id="6" name="Picture 5" descr="A person standing posing for the camera&#10;&#10;Description automatically generated">
              <a:extLst>
                <a:ext uri="{FF2B5EF4-FFF2-40B4-BE49-F238E27FC236}">
                  <a16:creationId xmlns:a16="http://schemas.microsoft.com/office/drawing/2014/main" id="{C7644994-F2E5-4CBE-918F-F8C154B03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3009" y="1347424"/>
              <a:ext cx="1749443" cy="16109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A3AF51-2B8A-4034-B8DF-3E716B3B8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512" y="1241251"/>
              <a:ext cx="1123173" cy="1129584"/>
            </a:xfrm>
            <a:prstGeom prst="rect">
              <a:avLst/>
            </a:prstGeom>
          </p:spPr>
        </p:pic>
        <p:pic>
          <p:nvPicPr>
            <p:cNvPr id="9" name="Picture 8" descr="A picture containing person, indoor, person, table&#10;&#10;Description automatically generated">
              <a:extLst>
                <a:ext uri="{FF2B5EF4-FFF2-40B4-BE49-F238E27FC236}">
                  <a16:creationId xmlns:a16="http://schemas.microsoft.com/office/drawing/2014/main" id="{EE75FA1E-231E-44F0-B285-AF059D47F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8894" y="1347424"/>
              <a:ext cx="1929799" cy="16109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26137FD-3C7D-4CD3-8A09-CB549BA8A9F5}"/>
              </a:ext>
            </a:extLst>
          </p:cNvPr>
          <p:cNvSpPr txBox="1"/>
          <p:nvPr/>
        </p:nvSpPr>
        <p:spPr>
          <a:xfrm>
            <a:off x="3681929" y="2382959"/>
            <a:ext cx="22526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Environ. Health Safety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Dr. Jennifer Laine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Brian Reding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Shane Gillooly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Vaughn Munro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6502D-8330-4E4E-BFD6-C2B73C007898}"/>
              </a:ext>
            </a:extLst>
          </p:cNvPr>
          <p:cNvSpPr txBox="1"/>
          <p:nvPr/>
        </p:nvSpPr>
        <p:spPr>
          <a:xfrm>
            <a:off x="1832395" y="2482834"/>
            <a:ext cx="192572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Facilities</a:t>
            </a:r>
            <a:r>
              <a:rPr lang="en-US" dirty="0"/>
              <a:t>, G/R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John Tallon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Georgia Norton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Norman Pasquier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Cecil Bowen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Orlando Escorcia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Trent Williams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Jose Iglesias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Lazaro Chavez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Selvon Villafana</a:t>
            </a:r>
          </a:p>
          <a:p>
            <a:r>
              <a:rPr lang="en-US" u="sng" dirty="0"/>
              <a:t>Ethics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Ken Goodman</a:t>
            </a:r>
          </a:p>
          <a:p>
            <a:r>
              <a:rPr lang="en-US" u="sng" dirty="0"/>
              <a:t>Administration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Maria Robertson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Xue (Sherry) Yin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1D1C7-8E6F-4A2D-837A-D9F47691A4EB}"/>
              </a:ext>
            </a:extLst>
          </p:cNvPr>
          <p:cNvSpPr txBox="1"/>
          <p:nvPr/>
        </p:nvSpPr>
        <p:spPr>
          <a:xfrm>
            <a:off x="8109146" y="2452179"/>
            <a:ext cx="19021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Lab Concentration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Melinda Boone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Elena Cortizas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err="1"/>
              <a:t>Shashana</a:t>
            </a:r>
            <a:r>
              <a:rPr lang="en-US" dirty="0"/>
              <a:t> Fiedler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Kristina Babler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F66F38-1A6E-4B70-AB7D-06DB1CC54277}"/>
              </a:ext>
            </a:extLst>
          </p:cNvPr>
          <p:cNvSpPr txBox="1"/>
          <p:nvPr/>
        </p:nvSpPr>
        <p:spPr>
          <a:xfrm>
            <a:off x="10025108" y="2365797"/>
            <a:ext cx="219169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Lab Detection</a:t>
            </a:r>
          </a:p>
          <a:p>
            <a:r>
              <a:rPr lang="en-US" dirty="0"/>
              <a:t>Center for AIDS Res.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Dr. Mario Stevenson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Dr. Mark Sharkey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Jessica Salinas</a:t>
            </a:r>
          </a:p>
          <a:p>
            <a:r>
              <a:rPr lang="en-US" dirty="0"/>
              <a:t>Onco-Genomics Lab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Dr. Sion Williams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err="1"/>
              <a:t>Yoslay</a:t>
            </a:r>
            <a:r>
              <a:rPr lang="en-US" dirty="0"/>
              <a:t>. </a:t>
            </a:r>
            <a:r>
              <a:rPr lang="en-US" dirty="0" err="1"/>
              <a:t>Cardentay</a:t>
            </a:r>
            <a:endParaRPr lang="en-US" dirty="0"/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Benjamin Currall</a:t>
            </a:r>
          </a:p>
          <a:p>
            <a:r>
              <a:rPr lang="en-US" dirty="0"/>
              <a:t>Weill Cornell Lab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Dr. Chris Mason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David Danko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Krista Ryon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Jon Foox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Dan Butler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96FB2-8315-4294-B483-DD6D6E9171E7}"/>
              </a:ext>
            </a:extLst>
          </p:cNvPr>
          <p:cNvSpPr txBox="1"/>
          <p:nvPr/>
        </p:nvSpPr>
        <p:spPr>
          <a:xfrm>
            <a:off x="205688" y="3653968"/>
            <a:ext cx="191482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Facilities</a:t>
            </a:r>
            <a:r>
              <a:rPr lang="en-US" dirty="0"/>
              <a:t>, Med.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Dr. W. Lamar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Ed Hengtgen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Rob Curtis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Joseph Vota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Leo Petrache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M. </a:t>
            </a:r>
            <a:r>
              <a:rPr lang="en-US" dirty="0" err="1"/>
              <a:t>Kuindua</a:t>
            </a:r>
            <a:endParaRPr lang="en-US" dirty="0"/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Yanelis Reyes</a:t>
            </a:r>
          </a:p>
          <a:p>
            <a:r>
              <a:rPr lang="en-US" dirty="0"/>
              <a:t>Medical Security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Ray Valdes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City Miami Police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A982F8-B656-44DC-AAE5-AF0C0B224E1D}"/>
              </a:ext>
            </a:extLst>
          </p:cNvPr>
          <p:cNvSpPr txBox="1"/>
          <p:nvPr/>
        </p:nvSpPr>
        <p:spPr>
          <a:xfrm>
            <a:off x="206416" y="2433408"/>
            <a:ext cx="1649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UM Leadership</a:t>
            </a:r>
          </a:p>
          <a:p>
            <a:r>
              <a:rPr lang="en-US" dirty="0"/>
              <a:t>President Frenk</a:t>
            </a:r>
          </a:p>
          <a:p>
            <a:r>
              <a:rPr lang="en-US" dirty="0"/>
              <a:t>Dr. Erin Kobetz</a:t>
            </a:r>
          </a:p>
          <a:p>
            <a:r>
              <a:rPr lang="en-US" dirty="0"/>
              <a:t>George Grills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88363E-6FFF-4A14-A18B-C5FDD1362CCE}"/>
              </a:ext>
            </a:extLst>
          </p:cNvPr>
          <p:cNvSpPr txBox="1"/>
          <p:nvPr/>
        </p:nvSpPr>
        <p:spPr>
          <a:xfrm>
            <a:off x="6129602" y="2389921"/>
            <a:ext cx="17639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Sampling Teams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Brian Reding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Tom Stone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Sam Comerford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Marleina Drane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5EB7B1-EA07-4B18-A4C2-011659A45AB6}"/>
              </a:ext>
            </a:extLst>
          </p:cNvPr>
          <p:cNvSpPr txBox="1"/>
          <p:nvPr/>
        </p:nvSpPr>
        <p:spPr>
          <a:xfrm>
            <a:off x="3833447" y="3874091"/>
            <a:ext cx="192917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Students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Johann Amirali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Gabriella Cosculluela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Erik Lamm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Danni Mackler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Matthew Roca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Collette Thomas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Tori Thomas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Shelja Kumar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Samantha Abelson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Julio Contreras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Wei Zhang</a:t>
            </a:r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6CECA-15E2-42C5-B7AA-B6B43D116A85}"/>
              </a:ext>
            </a:extLst>
          </p:cNvPr>
          <p:cNvSpPr/>
          <p:nvPr/>
        </p:nvSpPr>
        <p:spPr>
          <a:xfrm>
            <a:off x="182778" y="2522107"/>
            <a:ext cx="1649682" cy="108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220B29-4A5C-455B-8168-6AC502CD11FF}"/>
              </a:ext>
            </a:extLst>
          </p:cNvPr>
          <p:cNvSpPr/>
          <p:nvPr/>
        </p:nvSpPr>
        <p:spPr>
          <a:xfrm>
            <a:off x="6110559" y="2471031"/>
            <a:ext cx="1804006" cy="1390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482088-48D7-4EF7-B321-4571D19B9227}"/>
              </a:ext>
            </a:extLst>
          </p:cNvPr>
          <p:cNvSpPr/>
          <p:nvPr/>
        </p:nvSpPr>
        <p:spPr>
          <a:xfrm>
            <a:off x="8111877" y="2488985"/>
            <a:ext cx="1859642" cy="1372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468F55-CEB8-4284-856F-95F91B36C3C9}"/>
              </a:ext>
            </a:extLst>
          </p:cNvPr>
          <p:cNvSpPr/>
          <p:nvPr/>
        </p:nvSpPr>
        <p:spPr>
          <a:xfrm>
            <a:off x="10067292" y="2460706"/>
            <a:ext cx="2124707" cy="4187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5808A0-9537-4222-BFFB-D4E5B4DCF4E0}"/>
              </a:ext>
            </a:extLst>
          </p:cNvPr>
          <p:cNvSpPr/>
          <p:nvPr/>
        </p:nvSpPr>
        <p:spPr>
          <a:xfrm>
            <a:off x="3686639" y="3947327"/>
            <a:ext cx="2197305" cy="27929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AE4ADE-9122-436B-9DC9-81A03D262ED8}"/>
              </a:ext>
            </a:extLst>
          </p:cNvPr>
          <p:cNvSpPr/>
          <p:nvPr/>
        </p:nvSpPr>
        <p:spPr>
          <a:xfrm>
            <a:off x="3718186" y="2473895"/>
            <a:ext cx="2165758" cy="1386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92B5FF-C145-4D06-B3EA-14BF7E8D0A92}"/>
              </a:ext>
            </a:extLst>
          </p:cNvPr>
          <p:cNvCxnSpPr>
            <a:cxnSpLocks/>
          </p:cNvCxnSpPr>
          <p:nvPr/>
        </p:nvCxnSpPr>
        <p:spPr>
          <a:xfrm>
            <a:off x="1862551" y="2525086"/>
            <a:ext cx="4729" cy="11587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74FD1A-03D5-48C2-925D-88766DCAE5DA}"/>
              </a:ext>
            </a:extLst>
          </p:cNvPr>
          <p:cNvCxnSpPr>
            <a:cxnSpLocks/>
          </p:cNvCxnSpPr>
          <p:nvPr/>
        </p:nvCxnSpPr>
        <p:spPr>
          <a:xfrm flipH="1">
            <a:off x="191277" y="3683841"/>
            <a:ext cx="16760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25F2B5-BE5B-48F7-8C2F-232BBA310493}"/>
              </a:ext>
            </a:extLst>
          </p:cNvPr>
          <p:cNvCxnSpPr>
            <a:cxnSpLocks/>
          </p:cNvCxnSpPr>
          <p:nvPr/>
        </p:nvCxnSpPr>
        <p:spPr>
          <a:xfrm>
            <a:off x="191277" y="3687534"/>
            <a:ext cx="14411" cy="30527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5E187D-F0F0-4A24-8624-D217A03423EF}"/>
              </a:ext>
            </a:extLst>
          </p:cNvPr>
          <p:cNvCxnSpPr>
            <a:cxnSpLocks/>
          </p:cNvCxnSpPr>
          <p:nvPr/>
        </p:nvCxnSpPr>
        <p:spPr>
          <a:xfrm>
            <a:off x="3620321" y="2510790"/>
            <a:ext cx="0" cy="42294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4BE998A-7EA9-4823-B5D9-2FD937CEE0CD}"/>
              </a:ext>
            </a:extLst>
          </p:cNvPr>
          <p:cNvCxnSpPr>
            <a:cxnSpLocks/>
          </p:cNvCxnSpPr>
          <p:nvPr/>
        </p:nvCxnSpPr>
        <p:spPr>
          <a:xfrm flipV="1">
            <a:off x="1862551" y="2510790"/>
            <a:ext cx="1759276" cy="14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49D747-F38A-4F0B-AAE5-FBD57553E988}"/>
              </a:ext>
            </a:extLst>
          </p:cNvPr>
          <p:cNvCxnSpPr>
            <a:cxnSpLocks/>
          </p:cNvCxnSpPr>
          <p:nvPr/>
        </p:nvCxnSpPr>
        <p:spPr>
          <a:xfrm flipH="1">
            <a:off x="205689" y="6740267"/>
            <a:ext cx="34146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31C5610-23FE-4108-A047-B4A9EE931925}"/>
              </a:ext>
            </a:extLst>
          </p:cNvPr>
          <p:cNvSpPr txBox="1"/>
          <p:nvPr/>
        </p:nvSpPr>
        <p:spPr>
          <a:xfrm>
            <a:off x="6066973" y="3902666"/>
            <a:ext cx="2102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Human Health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Naresh Kumar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Alejandro Mantero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Natasha Solle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Cynthia Beaver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Bhavarth Shukla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Darryl Pronty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Sebastian Arenas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B3C3D9-BAC2-4243-A1BA-5E232F150C00}"/>
              </a:ext>
            </a:extLst>
          </p:cNvPr>
          <p:cNvSpPr txBox="1"/>
          <p:nvPr/>
        </p:nvSpPr>
        <p:spPr>
          <a:xfrm>
            <a:off x="6106020" y="6389637"/>
            <a:ext cx="382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Miami-Dade Water &amp; Sewer Dept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9EF845C-1B70-4DE2-B929-7DAEEE93B19A}"/>
              </a:ext>
            </a:extLst>
          </p:cNvPr>
          <p:cNvSpPr/>
          <p:nvPr/>
        </p:nvSpPr>
        <p:spPr>
          <a:xfrm>
            <a:off x="6103592" y="3943824"/>
            <a:ext cx="1941227" cy="2459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417D4C-57D0-4BEB-9B8E-C65FA29390FA}"/>
              </a:ext>
            </a:extLst>
          </p:cNvPr>
          <p:cNvSpPr txBox="1"/>
          <p:nvPr/>
        </p:nvSpPr>
        <p:spPr>
          <a:xfrm>
            <a:off x="8176502" y="3867249"/>
            <a:ext cx="21463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Data Standards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Stephan </a:t>
            </a:r>
            <a:r>
              <a:rPr lang="en-US" dirty="0" err="1"/>
              <a:t>Schȕrer</a:t>
            </a:r>
            <a:endParaRPr lang="en-US" dirty="0"/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Dusica Vidovic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Daniel Cooper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Chris Mader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Caty Chung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Nakul Datar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Julio Perez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 err="1"/>
              <a:t>Shreeharsha</a:t>
            </a:r>
            <a:r>
              <a:rPr lang="en-US" dirty="0"/>
              <a:t> Ven.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DEAF7FA-AC45-4CB1-A964-724FCBED0343}"/>
              </a:ext>
            </a:extLst>
          </p:cNvPr>
          <p:cNvSpPr/>
          <p:nvPr/>
        </p:nvSpPr>
        <p:spPr>
          <a:xfrm>
            <a:off x="8101266" y="3922895"/>
            <a:ext cx="1870253" cy="2459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25F714-BA49-4677-AB7C-F2450235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244" y="843073"/>
            <a:ext cx="2115618" cy="159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108;p1">
            <a:extLst>
              <a:ext uri="{FF2B5EF4-FFF2-40B4-BE49-F238E27FC236}">
                <a16:creationId xmlns:a16="http://schemas.microsoft.com/office/drawing/2014/main" id="{8F508C42-DFE9-4FDB-B344-6C1C90265499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5" y="1914524"/>
            <a:ext cx="1533204" cy="390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1CB917-9D91-47F0-BF06-138143CA9796}"/>
              </a:ext>
            </a:extLst>
          </p:cNvPr>
          <p:cNvSpPr txBox="1"/>
          <p:nvPr/>
        </p:nvSpPr>
        <p:spPr>
          <a:xfrm>
            <a:off x="9515475" y="123825"/>
            <a:ext cx="2117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7200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EA12-A976-4C1D-BA61-5C0534AAF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68" y="5306194"/>
            <a:ext cx="10906008" cy="1115415"/>
          </a:xfrm>
        </p:spPr>
        <p:txBody>
          <a:bodyPr>
            <a:normAutofit/>
          </a:bodyPr>
          <a:lstStyle/>
          <a:p>
            <a:br>
              <a:rPr lang="en-US" sz="3300" dirty="0"/>
            </a:br>
            <a:endParaRPr lang="en-US" sz="3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ADB49-0CED-4CDA-8E11-B757756AF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46891"/>
            <a:ext cx="12171768" cy="349151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PIs: </a:t>
            </a:r>
            <a:r>
              <a:rPr lang="en-US" sz="2000" dirty="0"/>
              <a:t>Chris Mason, Stephan Schürer, Helena Solo-Gabriele*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Administrative Core: </a:t>
            </a:r>
            <a:r>
              <a:rPr lang="en-US" sz="2000" dirty="0"/>
              <a:t>George Grills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(co-I)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Administrative Support: </a:t>
            </a:r>
            <a:r>
              <a:rPr lang="en-US" sz="1600" dirty="0"/>
              <a:t>Maria Robertson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8B9A2-8FBB-4347-AED9-B1CED351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403" y="1739636"/>
            <a:ext cx="2685705" cy="3019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EC77A7-92FA-4C4C-A382-2695DD3B8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38" y="1756391"/>
            <a:ext cx="2725119" cy="3019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222B22-A84F-4825-95A1-16A1106AB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11" b="4631"/>
          <a:stretch/>
        </p:blipFill>
        <p:spPr>
          <a:xfrm>
            <a:off x="3175152" y="1710581"/>
            <a:ext cx="2880537" cy="3044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F7B91C-0135-4882-9B24-969A87917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635" y="1744294"/>
            <a:ext cx="2973822" cy="30142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A09A96-FE53-477D-A253-97CB047432BE}"/>
              </a:ext>
            </a:extLst>
          </p:cNvPr>
          <p:cNvGrpSpPr/>
          <p:nvPr/>
        </p:nvGrpSpPr>
        <p:grpSpPr>
          <a:xfrm>
            <a:off x="331238" y="4785143"/>
            <a:ext cx="11587870" cy="454872"/>
            <a:chOff x="1625063" y="958968"/>
            <a:chExt cx="11587870" cy="454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315B5D-CD0E-40F4-ACD8-6E99CDEBC8E3}"/>
                </a:ext>
              </a:extLst>
            </p:cNvPr>
            <p:cNvSpPr txBox="1"/>
            <p:nvPr/>
          </p:nvSpPr>
          <p:spPr>
            <a:xfrm>
              <a:off x="10527228" y="983331"/>
              <a:ext cx="2685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George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F681E4-358C-4F05-B73C-9DD3A28193A3}"/>
                </a:ext>
              </a:extLst>
            </p:cNvPr>
            <p:cNvSpPr txBox="1"/>
            <p:nvPr/>
          </p:nvSpPr>
          <p:spPr>
            <a:xfrm>
              <a:off x="7451460" y="958968"/>
              <a:ext cx="2973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Helena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D3BF44-F782-4E2B-A30F-173FCA5828E2}"/>
                </a:ext>
              </a:extLst>
            </p:cNvPr>
            <p:cNvSpPr txBox="1"/>
            <p:nvPr/>
          </p:nvSpPr>
          <p:spPr>
            <a:xfrm>
              <a:off x="4444471" y="1031160"/>
              <a:ext cx="2880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Stephan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82C025-7C63-4EF9-9034-146AFD21378C}"/>
                </a:ext>
              </a:extLst>
            </p:cNvPr>
            <p:cNvSpPr txBox="1"/>
            <p:nvPr/>
          </p:nvSpPr>
          <p:spPr>
            <a:xfrm>
              <a:off x="1625063" y="1044508"/>
              <a:ext cx="2725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Chris</a:t>
              </a:r>
            </a:p>
          </p:txBody>
        </p:sp>
      </p:grpSp>
      <p:sp>
        <p:nvSpPr>
          <p:cNvPr id="14" name="object 39">
            <a:extLst>
              <a:ext uri="{FF2B5EF4-FFF2-40B4-BE49-F238E27FC236}">
                <a16:creationId xmlns:a16="http://schemas.microsoft.com/office/drawing/2014/main" id="{1B5F1FC5-C76B-8346-B457-7003C8F110E9}"/>
              </a:ext>
            </a:extLst>
          </p:cNvPr>
          <p:cNvSpPr/>
          <p:nvPr/>
        </p:nvSpPr>
        <p:spPr>
          <a:xfrm>
            <a:off x="3" y="1023516"/>
            <a:ext cx="12188824" cy="27432"/>
          </a:xfrm>
          <a:prstGeom prst="rect">
            <a:avLst/>
          </a:prstGeom>
          <a:gradFill flip="none" rotWithShape="1">
            <a:gsLst>
              <a:gs pos="100000">
                <a:srgbClr val="00502F">
                  <a:alpha val="60000"/>
                </a:srgbClr>
              </a:gs>
              <a:gs pos="0">
                <a:srgbClr val="F37321">
                  <a:alpha val="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60652"/>
            <a:ext cx="12188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/>
              </a:rPr>
              <a:t>SF-RAD</a:t>
            </a:r>
            <a:r>
              <a:rPr lang="en-US" sz="3200" dirty="0">
                <a:solidFill>
                  <a:schemeClr val="accent2"/>
                </a:solidFill>
                <a:effectLst/>
              </a:rPr>
              <a:t>:</a:t>
            </a:r>
            <a:r>
              <a:rPr lang="en-US" sz="3200" dirty="0">
                <a:solidFill>
                  <a:schemeClr val="accent2">
                    <a:shade val="30000"/>
                    <a:satMod val="115000"/>
                  </a:schemeClr>
                </a:solidFill>
                <a:effectLst/>
              </a:rPr>
              <a:t> </a:t>
            </a:r>
            <a:r>
              <a:rPr lang="en-US" sz="3200" dirty="0">
                <a:solidFill>
                  <a:schemeClr val="accent2"/>
                </a:solidFill>
              </a:rPr>
              <a:t>SARS-CoV-2 Wastewater-Based Surveillance</a:t>
            </a:r>
            <a:endParaRPr lang="en-US" sz="3200" dirty="0">
              <a:solidFill>
                <a:schemeClr val="accent2">
                  <a:shade val="30000"/>
                  <a:satMod val="115000"/>
                </a:schemeClr>
              </a:solidFill>
              <a:effectLst/>
            </a:endParaRPr>
          </a:p>
        </p:txBody>
      </p:sp>
      <p:sp>
        <p:nvSpPr>
          <p:cNvPr id="16" name="object 37">
            <a:extLst>
              <a:ext uri="{FF2B5EF4-FFF2-40B4-BE49-F238E27FC236}">
                <a16:creationId xmlns:a16="http://schemas.microsoft.com/office/drawing/2014/main" id="{63065236-1D9F-394A-8BE0-5A624BB5FBE0}"/>
              </a:ext>
            </a:extLst>
          </p:cNvPr>
          <p:cNvSpPr txBox="1"/>
          <p:nvPr/>
        </p:nvSpPr>
        <p:spPr>
          <a:xfrm>
            <a:off x="4" y="1143000"/>
            <a:ext cx="12188822" cy="465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88" marR="4795" algn="ctr">
              <a:lnSpc>
                <a:spcPct val="108200"/>
              </a:lnSpc>
              <a:buClr>
                <a:srgbClr val="F37321"/>
              </a:buClr>
            </a:pPr>
            <a:r>
              <a:rPr lang="en-US" sz="2800" spc="5" dirty="0">
                <a:solidFill>
                  <a:schemeClr val="accent6">
                    <a:lumMod val="50000"/>
                  </a:schemeClr>
                </a:solidFill>
                <a:cs typeface="Frutiger-Light"/>
              </a:rPr>
              <a:t>Project Leaders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63230" y="1700436"/>
            <a:ext cx="12192000" cy="7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83462" y="4721353"/>
            <a:ext cx="12192000" cy="7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52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08FC-D40A-4B56-A326-C2ADB36F4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2575" y="1731963"/>
            <a:ext cx="9144000" cy="2387600"/>
          </a:xfrm>
        </p:spPr>
        <p:txBody>
          <a:bodyPr/>
          <a:lstStyle/>
          <a:p>
            <a:r>
              <a:rPr lang="en-US" dirty="0"/>
              <a:t>Aim 2:</a:t>
            </a:r>
            <a:br>
              <a:rPr lang="en-US" dirty="0"/>
            </a:br>
            <a:r>
              <a:rPr lang="en-US" dirty="0"/>
              <a:t>Wastewater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360839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1C7EF1-8E2B-4549-85E6-2CC1F0633CE1}"/>
              </a:ext>
            </a:extLst>
          </p:cNvPr>
          <p:cNvSpPr txBox="1"/>
          <p:nvPr/>
        </p:nvSpPr>
        <p:spPr>
          <a:xfrm>
            <a:off x="7049821" y="0"/>
            <a:ext cx="444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Sample Collection Plans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D3BEF-EBC2-414A-8A66-1A0AE8DD6B60}"/>
              </a:ext>
            </a:extLst>
          </p:cNvPr>
          <p:cNvSpPr/>
          <p:nvPr/>
        </p:nvSpPr>
        <p:spPr>
          <a:xfrm>
            <a:off x="115365" y="768096"/>
            <a:ext cx="4449336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56FB3-7B09-4DB8-B021-552708D9D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993" y="850026"/>
            <a:ext cx="5055584" cy="3147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6DE2B-D6F9-417A-9C0B-0C39BF2EA3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657" y="929696"/>
            <a:ext cx="1042312" cy="94841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50AF6E9-3DD5-4EAD-BD2F-2A40F585075B}"/>
              </a:ext>
            </a:extLst>
          </p:cNvPr>
          <p:cNvSpPr/>
          <p:nvPr/>
        </p:nvSpPr>
        <p:spPr>
          <a:xfrm>
            <a:off x="115365" y="4038782"/>
            <a:ext cx="4449336" cy="9233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861A213-7226-42DD-9BBB-5965E4D7E3D4}"/>
              </a:ext>
            </a:extLst>
          </p:cNvPr>
          <p:cNvSpPr/>
          <p:nvPr/>
        </p:nvSpPr>
        <p:spPr>
          <a:xfrm>
            <a:off x="176325" y="3921687"/>
            <a:ext cx="4562034" cy="1095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Treat known COVID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Electronic medical records pulled regularly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141E161-FBD3-437D-B837-8E0A9298E167}"/>
              </a:ext>
            </a:extLst>
          </p:cNvPr>
          <p:cNvSpPr/>
          <p:nvPr/>
        </p:nvSpPr>
        <p:spPr>
          <a:xfrm>
            <a:off x="90981" y="300772"/>
            <a:ext cx="4562034" cy="519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Student Residents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EFEFEA-1747-4404-BBC7-D8451A79A73F}"/>
              </a:ext>
            </a:extLst>
          </p:cNvPr>
          <p:cNvSpPr txBox="1"/>
          <p:nvPr/>
        </p:nvSpPr>
        <p:spPr>
          <a:xfrm>
            <a:off x="1143668" y="0"/>
            <a:ext cx="444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Human Surveillance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E2124A7-75CB-49E0-B213-31A6998DA6BC}"/>
              </a:ext>
            </a:extLst>
          </p:cNvPr>
          <p:cNvSpPr/>
          <p:nvPr/>
        </p:nvSpPr>
        <p:spPr>
          <a:xfrm>
            <a:off x="90981" y="3575406"/>
            <a:ext cx="4562034" cy="519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University Hospital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ADD627-983A-4AEE-8353-A1D11C7706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0379" y="4106563"/>
            <a:ext cx="6644125" cy="25844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D5EC04-0654-4176-9FEC-100271C788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9727" y="851320"/>
            <a:ext cx="2051653" cy="3147211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02150A63-F8FB-4BEB-A038-E57E3062B196}"/>
              </a:ext>
            </a:extLst>
          </p:cNvPr>
          <p:cNvSpPr/>
          <p:nvPr/>
        </p:nvSpPr>
        <p:spPr>
          <a:xfrm>
            <a:off x="127557" y="5490236"/>
            <a:ext cx="4449336" cy="8115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FA4DA09-2EB0-4212-920F-73D922FF8BBC}"/>
              </a:ext>
            </a:extLst>
          </p:cNvPr>
          <p:cNvSpPr/>
          <p:nvPr/>
        </p:nvSpPr>
        <p:spPr>
          <a:xfrm>
            <a:off x="196676" y="5039052"/>
            <a:ext cx="4562034" cy="519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Miami-Dade County Residents (FDOH)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E590148-9697-4128-B502-2F2A4869813B}"/>
              </a:ext>
            </a:extLst>
          </p:cNvPr>
          <p:cNvSpPr/>
          <p:nvPr/>
        </p:nvSpPr>
        <p:spPr>
          <a:xfrm>
            <a:off x="196676" y="5602687"/>
            <a:ext cx="4562034" cy="519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Positives by zip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Number of tests by zip code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AFDB71-0E12-4969-8B27-3413E76A846C}"/>
              </a:ext>
            </a:extLst>
          </p:cNvPr>
          <p:cNvSpPr txBox="1"/>
          <p:nvPr/>
        </p:nvSpPr>
        <p:spPr>
          <a:xfrm>
            <a:off x="6155069" y="929696"/>
            <a:ext cx="25904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Gables Academic Campus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F2A6D5D-44E9-4FC5-81D7-22FE9DCF8E15}"/>
              </a:ext>
            </a:extLst>
          </p:cNvPr>
          <p:cNvSpPr txBox="1"/>
          <p:nvPr/>
        </p:nvSpPr>
        <p:spPr>
          <a:xfrm>
            <a:off x="10786171" y="929696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WWTP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B008FD6-C42A-44AF-8D68-EC999BCCAB7D}"/>
              </a:ext>
            </a:extLst>
          </p:cNvPr>
          <p:cNvSpPr txBox="1"/>
          <p:nvPr/>
        </p:nvSpPr>
        <p:spPr>
          <a:xfrm>
            <a:off x="10279432" y="3481252"/>
            <a:ext cx="1667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Marine Campus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4112713-DB61-431B-96F6-D67F8C034CB2}"/>
              </a:ext>
            </a:extLst>
          </p:cNvPr>
          <p:cNvSpPr txBox="1"/>
          <p:nvPr/>
        </p:nvSpPr>
        <p:spPr>
          <a:xfrm>
            <a:off x="7618719" y="4257412"/>
            <a:ext cx="17889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Medical Campus</a:t>
            </a:r>
          </a:p>
        </p:txBody>
      </p:sp>
      <p:sp>
        <p:nvSpPr>
          <p:cNvPr id="93" name="Multiplication Sign 92">
            <a:extLst>
              <a:ext uri="{FF2B5EF4-FFF2-40B4-BE49-F238E27FC236}">
                <a16:creationId xmlns:a16="http://schemas.microsoft.com/office/drawing/2014/main" id="{DC5B4682-9F68-44DE-A0CE-BE1C7CD47358}"/>
              </a:ext>
            </a:extLst>
          </p:cNvPr>
          <p:cNvSpPr/>
          <p:nvPr/>
        </p:nvSpPr>
        <p:spPr>
          <a:xfrm>
            <a:off x="9546556" y="5014660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Multiplication Sign 93">
            <a:extLst>
              <a:ext uri="{FF2B5EF4-FFF2-40B4-BE49-F238E27FC236}">
                <a16:creationId xmlns:a16="http://schemas.microsoft.com/office/drawing/2014/main" id="{2F1F9160-AE06-49AB-9F89-ADFA6AE2BC99}"/>
              </a:ext>
            </a:extLst>
          </p:cNvPr>
          <p:cNvSpPr/>
          <p:nvPr/>
        </p:nvSpPr>
        <p:spPr>
          <a:xfrm>
            <a:off x="7472415" y="5254901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Multiplication Sign 94">
            <a:extLst>
              <a:ext uri="{FF2B5EF4-FFF2-40B4-BE49-F238E27FC236}">
                <a16:creationId xmlns:a16="http://schemas.microsoft.com/office/drawing/2014/main" id="{398D2EAE-EB50-4B83-9945-8D8D05E8636F}"/>
              </a:ext>
            </a:extLst>
          </p:cNvPr>
          <p:cNvSpPr/>
          <p:nvPr/>
        </p:nvSpPr>
        <p:spPr>
          <a:xfrm>
            <a:off x="10061746" y="3531023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ication Sign 95">
            <a:extLst>
              <a:ext uri="{FF2B5EF4-FFF2-40B4-BE49-F238E27FC236}">
                <a16:creationId xmlns:a16="http://schemas.microsoft.com/office/drawing/2014/main" id="{26D49497-8458-4D27-A9A7-B4E77736FCB3}"/>
              </a:ext>
            </a:extLst>
          </p:cNvPr>
          <p:cNvSpPr/>
          <p:nvPr/>
        </p:nvSpPr>
        <p:spPr>
          <a:xfrm>
            <a:off x="10952401" y="1377404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5F2622E-D2A8-4475-80C0-EB5767FA0387}"/>
              </a:ext>
            </a:extLst>
          </p:cNvPr>
          <p:cNvSpPr/>
          <p:nvPr/>
        </p:nvSpPr>
        <p:spPr>
          <a:xfrm>
            <a:off x="9539458" y="5020493"/>
            <a:ext cx="153402" cy="17121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507A918-4017-4D1B-A080-9EC1AE05DA99}"/>
              </a:ext>
            </a:extLst>
          </p:cNvPr>
          <p:cNvSpPr/>
          <p:nvPr/>
        </p:nvSpPr>
        <p:spPr>
          <a:xfrm>
            <a:off x="7487115" y="5247204"/>
            <a:ext cx="153402" cy="17121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7B8B047B-81B8-4F2F-A4D1-46C532E4A4BA}"/>
              </a:ext>
            </a:extLst>
          </p:cNvPr>
          <p:cNvSpPr/>
          <p:nvPr/>
        </p:nvSpPr>
        <p:spPr>
          <a:xfrm>
            <a:off x="10964618" y="1364341"/>
            <a:ext cx="153402" cy="17121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F636687-C868-4BE6-A160-F8F4EB930850}"/>
              </a:ext>
            </a:extLst>
          </p:cNvPr>
          <p:cNvSpPr/>
          <p:nvPr/>
        </p:nvSpPr>
        <p:spPr>
          <a:xfrm>
            <a:off x="10067737" y="3580311"/>
            <a:ext cx="153402" cy="17121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26D7C0-C005-4E20-8A45-72380E16A313}"/>
              </a:ext>
            </a:extLst>
          </p:cNvPr>
          <p:cNvSpPr txBox="1"/>
          <p:nvPr/>
        </p:nvSpPr>
        <p:spPr>
          <a:xfrm>
            <a:off x="10061746" y="319427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WR03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F5D0EDD-55BC-4398-8D53-798A7168CA0D}"/>
              </a:ext>
            </a:extLst>
          </p:cNvPr>
          <p:cNvSpPr txBox="1"/>
          <p:nvPr/>
        </p:nvSpPr>
        <p:spPr>
          <a:xfrm>
            <a:off x="10955757" y="1518170"/>
            <a:ext cx="580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WC0D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1E3C144-48EC-448A-B6C7-88A389F8A45D}"/>
              </a:ext>
            </a:extLst>
          </p:cNvPr>
          <p:cNvSpPr txBox="1"/>
          <p:nvPr/>
        </p:nvSpPr>
        <p:spPr>
          <a:xfrm>
            <a:off x="6978679" y="5054042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WM08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C38B16A-97E2-48E4-8C84-3C7376A01BE4}"/>
              </a:ext>
            </a:extLst>
          </p:cNvPr>
          <p:cNvSpPr txBox="1"/>
          <p:nvPr/>
        </p:nvSpPr>
        <p:spPr>
          <a:xfrm>
            <a:off x="9663558" y="5121795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WM05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40E837-93EA-4425-8DB6-176BC9E8FB1A}"/>
              </a:ext>
            </a:extLst>
          </p:cNvPr>
          <p:cNvSpPr txBox="1"/>
          <p:nvPr/>
        </p:nvSpPr>
        <p:spPr>
          <a:xfrm>
            <a:off x="6834933" y="5703256"/>
            <a:ext cx="637482" cy="307777"/>
          </a:xfrm>
          <a:prstGeom prst="rect">
            <a:avLst/>
          </a:prstGeom>
          <a:solidFill>
            <a:schemeClr val="bg1"/>
          </a:solidFill>
        </p:spPr>
        <p:txBody>
          <a:bodyPr wrap="none" lIns="18288" rIns="18288" rtlCol="0">
            <a:spAutoFit/>
          </a:bodyPr>
          <a:lstStyle/>
          <a:p>
            <a:r>
              <a:rPr lang="en-US" sz="1400" dirty="0"/>
              <a:t>Hospital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FD26E7B-008A-4E46-A8E1-671DCB03419B}"/>
              </a:ext>
            </a:extLst>
          </p:cNvPr>
          <p:cNvSpPr/>
          <p:nvPr/>
        </p:nvSpPr>
        <p:spPr>
          <a:xfrm>
            <a:off x="146304" y="1586919"/>
            <a:ext cx="4562034" cy="1095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schemeClr val="tx1"/>
                </a:solidFill>
              </a:rPr>
              <a:t>Fall’20/Spring’21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Students tested weekly (nasal swab, qPCR) Supplemented by breath test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COVID results and total tests by building/dorm room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Summer/Fall’21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Unvaccinated students tested weekly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students tested when wastewater exceeds</a:t>
            </a:r>
          </a:p>
        </p:txBody>
      </p:sp>
      <p:sp>
        <p:nvSpPr>
          <p:cNvPr id="39" name="Multiplication Sign 38">
            <a:extLst>
              <a:ext uri="{FF2B5EF4-FFF2-40B4-BE49-F238E27FC236}">
                <a16:creationId xmlns:a16="http://schemas.microsoft.com/office/drawing/2014/main" id="{79E77FEC-8378-4E59-9055-F732E3F6FA70}"/>
              </a:ext>
            </a:extLst>
          </p:cNvPr>
          <p:cNvSpPr/>
          <p:nvPr/>
        </p:nvSpPr>
        <p:spPr>
          <a:xfrm>
            <a:off x="7699468" y="6398452"/>
            <a:ext cx="146304" cy="182880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A7A9943-83D5-4BD2-8422-734532148DBE}"/>
              </a:ext>
            </a:extLst>
          </p:cNvPr>
          <p:cNvSpPr/>
          <p:nvPr/>
        </p:nvSpPr>
        <p:spPr>
          <a:xfrm>
            <a:off x="7692370" y="6416477"/>
            <a:ext cx="153402" cy="17121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AF25C3-1D3E-4B0E-9BD6-01793C3D1629}"/>
              </a:ext>
            </a:extLst>
          </p:cNvPr>
          <p:cNvSpPr txBox="1"/>
          <p:nvPr/>
        </p:nvSpPr>
        <p:spPr>
          <a:xfrm>
            <a:off x="7036182" y="6383667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WM06</a:t>
            </a:r>
          </a:p>
        </p:txBody>
      </p:sp>
    </p:spTree>
    <p:extLst>
      <p:ext uri="{BB962C8B-B14F-4D97-AF65-F5344CB8AC3E}">
        <p14:creationId xmlns:p14="http://schemas.microsoft.com/office/powerpoint/2010/main" val="57650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328090B-7CB8-4AE6-8E3A-835CA7B6B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76"/>
          <a:stretch/>
        </p:blipFill>
        <p:spPr>
          <a:xfrm>
            <a:off x="170688" y="290101"/>
            <a:ext cx="10911840" cy="6293580"/>
          </a:xfrm>
          <a:prstGeom prst="rect">
            <a:avLst/>
          </a:prstGeom>
        </p:spPr>
      </p:pic>
      <p:sp>
        <p:nvSpPr>
          <p:cNvPr id="197" name="Google Shape;197;p9"/>
          <p:cNvSpPr txBox="1"/>
          <p:nvPr/>
        </p:nvSpPr>
        <p:spPr>
          <a:xfrm>
            <a:off x="306107" y="235367"/>
            <a:ext cx="10515600" cy="85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Collection</a:t>
            </a:r>
            <a:endParaRPr/>
          </a:p>
        </p:txBody>
      </p:sp>
      <p:sp>
        <p:nvSpPr>
          <p:cNvPr id="199" name="Google Shape;199;p9"/>
          <p:cNvSpPr txBox="1"/>
          <p:nvPr/>
        </p:nvSpPr>
        <p:spPr>
          <a:xfrm>
            <a:off x="3279715" y="2688437"/>
            <a:ext cx="31772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(Sampling Target Achieved)</a:t>
            </a:r>
            <a:endParaRPr dirty="0"/>
          </a:p>
        </p:txBody>
      </p:sp>
      <p:sp>
        <p:nvSpPr>
          <p:cNvPr id="200" name="Google Shape;200;p9"/>
          <p:cNvSpPr txBox="1"/>
          <p:nvPr/>
        </p:nvSpPr>
        <p:spPr>
          <a:xfrm>
            <a:off x="3369683" y="1812388"/>
            <a:ext cx="48599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(Continuing as planned, dorms now 2x per week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89FC1C-7762-491A-B51A-531822D9B966}"/>
              </a:ext>
            </a:extLst>
          </p:cNvPr>
          <p:cNvGrpSpPr/>
          <p:nvPr/>
        </p:nvGrpSpPr>
        <p:grpSpPr>
          <a:xfrm>
            <a:off x="3608832" y="4340352"/>
            <a:ext cx="2374240" cy="1302954"/>
            <a:chOff x="3962400" y="4011168"/>
            <a:chExt cx="2374240" cy="1302954"/>
          </a:xfrm>
        </p:grpSpPr>
        <p:sp>
          <p:nvSpPr>
            <p:cNvPr id="201" name="Google Shape;201;p9"/>
            <p:cNvSpPr/>
            <p:nvPr/>
          </p:nvSpPr>
          <p:spPr>
            <a:xfrm>
              <a:off x="4041913" y="4333461"/>
              <a:ext cx="2067339" cy="980661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4B353B-4C55-4735-8F84-467F82DD2141}"/>
                </a:ext>
              </a:extLst>
            </p:cNvPr>
            <p:cNvSpPr txBox="1"/>
            <p:nvPr/>
          </p:nvSpPr>
          <p:spPr>
            <a:xfrm>
              <a:off x="3962400" y="4011168"/>
              <a:ext cx="237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Lessons Learned Paper </a:t>
              </a:r>
            </a:p>
            <a:p>
              <a:r>
                <a:rPr lang="en-US" dirty="0"/>
                <a:t>(4-day warning)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1E9A1C-41A5-4CA6-ABD7-9114D72C3F65}"/>
              </a:ext>
            </a:extLst>
          </p:cNvPr>
          <p:cNvSpPr txBox="1"/>
          <p:nvPr/>
        </p:nvSpPr>
        <p:spPr>
          <a:xfrm rot="20744223">
            <a:off x="6385789" y="4744396"/>
            <a:ext cx="1476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Daily – </a:t>
            </a:r>
          </a:p>
          <a:p>
            <a:r>
              <a:rPr lang="en-US" dirty="0"/>
              <a:t>Building Scale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48A74B-74BE-4302-98D1-E979F2A23F5B}"/>
              </a:ext>
            </a:extLst>
          </p:cNvPr>
          <p:cNvSpPr txBox="1"/>
          <p:nvPr/>
        </p:nvSpPr>
        <p:spPr>
          <a:xfrm rot="20744223" flipH="1">
            <a:off x="9924948" y="4039013"/>
            <a:ext cx="130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Daily – Community Scale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8870B4-0603-4F94-AC19-E600615283E9}"/>
              </a:ext>
            </a:extLst>
          </p:cNvPr>
          <p:cNvGrpSpPr/>
          <p:nvPr/>
        </p:nvGrpSpPr>
        <p:grpSpPr>
          <a:xfrm>
            <a:off x="7166408" y="4370832"/>
            <a:ext cx="2269269" cy="1041620"/>
            <a:chOff x="7519976" y="4041648"/>
            <a:chExt cx="2269269" cy="10416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A93080B-2004-4134-B9D0-1D0091DDBA5B}"/>
                </a:ext>
              </a:extLst>
            </p:cNvPr>
            <p:cNvSpPr/>
            <p:nvPr/>
          </p:nvSpPr>
          <p:spPr>
            <a:xfrm rot="20087788">
              <a:off x="7519976" y="4623190"/>
              <a:ext cx="1926336" cy="46007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DF5741-3681-4021-BFC5-5A4D5357D50C}"/>
                </a:ext>
              </a:extLst>
            </p:cNvPr>
            <p:cNvSpPr txBox="1"/>
            <p:nvPr/>
          </p:nvSpPr>
          <p:spPr>
            <a:xfrm>
              <a:off x="8979408" y="4041648"/>
              <a:ext cx="8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Hourly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4DAE8F-8296-42DE-AA62-65E8AB1A9D7D}"/>
              </a:ext>
            </a:extLst>
          </p:cNvPr>
          <p:cNvGrpSpPr/>
          <p:nvPr/>
        </p:nvGrpSpPr>
        <p:grpSpPr>
          <a:xfrm>
            <a:off x="10363200" y="2392990"/>
            <a:ext cx="407484" cy="1130497"/>
            <a:chOff x="10692384" y="2036064"/>
            <a:chExt cx="407484" cy="111434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5122030-62FA-425E-8B6A-93FD11E72913}"/>
                </a:ext>
              </a:extLst>
            </p:cNvPr>
            <p:cNvCxnSpPr>
              <a:cxnSpLocks/>
            </p:cNvCxnSpPr>
            <p:nvPr/>
          </p:nvCxnSpPr>
          <p:spPr>
            <a:xfrm>
              <a:off x="10704576" y="2068808"/>
              <a:ext cx="0" cy="108160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30D0ED-1408-41B3-9559-A8B123F1BBC8}"/>
                </a:ext>
              </a:extLst>
            </p:cNvPr>
            <p:cNvSpPr txBox="1"/>
            <p:nvPr/>
          </p:nvSpPr>
          <p:spPr>
            <a:xfrm>
              <a:off x="10692384" y="2036064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2x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EA6599E-40D9-459F-8551-B1ACE597BC27}"/>
                </a:ext>
              </a:extLst>
            </p:cNvPr>
            <p:cNvCxnSpPr/>
            <p:nvPr/>
          </p:nvCxnSpPr>
          <p:spPr>
            <a:xfrm>
              <a:off x="10716768" y="2080826"/>
              <a:ext cx="316992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139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15" y="0"/>
            <a:ext cx="66343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0186" y="287382"/>
            <a:ext cx="5041814" cy="342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13" y="3735592"/>
            <a:ext cx="499198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DC583-11FE-4946-8760-A9184D1B7182}"/>
              </a:ext>
            </a:extLst>
          </p:cNvPr>
          <p:cNvSpPr txBox="1"/>
          <p:nvPr/>
        </p:nvSpPr>
        <p:spPr>
          <a:xfrm flipH="1">
            <a:off x="8423236" y="0"/>
            <a:ext cx="392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V2G – qPCR works and efficient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C644C6-BB6B-4EAC-AF73-0AC2C7E7FB88}"/>
              </a:ext>
            </a:extLst>
          </p:cNvPr>
          <p:cNvGrpSpPr/>
          <p:nvPr/>
        </p:nvGrpSpPr>
        <p:grpSpPr>
          <a:xfrm>
            <a:off x="8696405" y="6104916"/>
            <a:ext cx="1949252" cy="522514"/>
            <a:chOff x="8565776" y="6152417"/>
            <a:chExt cx="1949252" cy="522514"/>
          </a:xfrm>
        </p:grpSpPr>
        <p:cxnSp>
          <p:nvCxnSpPr>
            <p:cNvPr id="209" name="Google Shape;209;p10"/>
            <p:cNvCxnSpPr/>
            <p:nvPr/>
          </p:nvCxnSpPr>
          <p:spPr>
            <a:xfrm rot="10800000">
              <a:off x="8582486" y="6152417"/>
              <a:ext cx="0" cy="522514"/>
            </a:xfrm>
            <a:prstGeom prst="straightConnector1">
              <a:avLst/>
            </a:prstGeom>
            <a:noFill/>
            <a:ln w="222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E8C178F-A60B-4466-AC64-F35E6252820F}"/>
                </a:ext>
              </a:extLst>
            </p:cNvPr>
            <p:cNvSpPr txBox="1"/>
            <p:nvPr/>
          </p:nvSpPr>
          <p:spPr>
            <a:xfrm>
              <a:off x="8565776" y="6266329"/>
              <a:ext cx="1949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 day fore-warning</a:t>
              </a:r>
            </a:p>
          </p:txBody>
        </p:sp>
      </p:grpSp>
      <p:sp>
        <p:nvSpPr>
          <p:cNvPr id="9" name="Google Shape;142;p4">
            <a:extLst>
              <a:ext uri="{FF2B5EF4-FFF2-40B4-BE49-F238E27FC236}">
                <a16:creationId xmlns:a16="http://schemas.microsoft.com/office/drawing/2014/main" id="{CBEFA7DF-8E16-463A-B77C-C33AFB5B0614}"/>
              </a:ext>
            </a:extLst>
          </p:cNvPr>
          <p:cNvSpPr txBox="1">
            <a:spLocks/>
          </p:cNvSpPr>
          <p:nvPr/>
        </p:nvSpPr>
        <p:spPr>
          <a:xfrm>
            <a:off x="545358" y="1999602"/>
            <a:ext cx="6259203" cy="4389323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A new innovative detection method (V2G-qPCR) was successful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dirty="0"/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SARS-CoV-2 in wastewater was a 4-day lead indicator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dirty="0"/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Positivity (%) = 9 ln(C) / 10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10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err="1"/>
              <a:t>gc</a:t>
            </a:r>
            <a:r>
              <a:rPr lang="en-US" dirty="0"/>
              <a:t>/L of SARS-CoV-2 in wastewater associated with 4% positivity.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10</a:t>
            </a:r>
            <a:r>
              <a:rPr lang="en-US" baseline="30000" dirty="0"/>
              <a:t>4 </a:t>
            </a:r>
            <a:r>
              <a:rPr lang="en-US" dirty="0"/>
              <a:t> </a:t>
            </a:r>
            <a:r>
              <a:rPr lang="en-US" dirty="0" err="1"/>
              <a:t>gc</a:t>
            </a:r>
            <a:r>
              <a:rPr lang="en-US" dirty="0"/>
              <a:t>/L</a:t>
            </a:r>
            <a:r>
              <a:rPr lang="en-US" dirty="0">
                <a:sym typeface="Wingdings" panose="05000000000000000000" pitchFamily="2" charset="2"/>
              </a:rPr>
              <a:t>   8%</a:t>
            </a:r>
            <a:endParaRPr lang="en-US" baseline="30000" dirty="0"/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10</a:t>
            </a:r>
            <a:r>
              <a:rPr lang="en-US" baseline="30000" dirty="0"/>
              <a:t>6 </a:t>
            </a:r>
            <a:r>
              <a:rPr lang="en-US" dirty="0"/>
              <a:t> </a:t>
            </a:r>
            <a:r>
              <a:rPr lang="en-US" dirty="0" err="1"/>
              <a:t>gc</a:t>
            </a:r>
            <a:r>
              <a:rPr lang="en-US" dirty="0"/>
              <a:t>/L</a:t>
            </a:r>
            <a:r>
              <a:rPr lang="en-US" dirty="0">
                <a:sym typeface="Wingdings" panose="05000000000000000000" pitchFamily="2" charset="2"/>
              </a:rPr>
              <a:t> 12%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4573</TotalTime>
  <Words>1892</Words>
  <Application>Microsoft Office PowerPoint</Application>
  <PresentationFormat>Widescreen</PresentationFormat>
  <Paragraphs>569</Paragraphs>
  <Slides>44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Lora</vt:lpstr>
      <vt:lpstr>Roboto</vt:lpstr>
      <vt:lpstr>Office Theme</vt:lpstr>
      <vt:lpstr>Material</vt:lpstr>
      <vt:lpstr>   Development and Proof-of-Concept  Implementation of the South Florida Miami RADx-rad  SARS-CoV-2 Wastewater-Based Surveillance Infrastructure</vt:lpstr>
      <vt:lpstr>Motivation &amp; Objectives</vt:lpstr>
      <vt:lpstr>PowerPoint Presentation</vt:lpstr>
      <vt:lpstr>PowerPoint Presentation</vt:lpstr>
      <vt:lpstr> </vt:lpstr>
      <vt:lpstr>Aim 2: Wastewater Characterization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Sampling</vt:lpstr>
      <vt:lpstr>PowerPoint Presentation</vt:lpstr>
      <vt:lpstr>PowerPoint Presentation</vt:lpstr>
      <vt:lpstr>PowerPoint Presentation</vt:lpstr>
      <vt:lpstr>PowerPoint Presentation</vt:lpstr>
      <vt:lpstr>SARS-CoV-2 Results </vt:lpstr>
      <vt:lpstr>University Surveillance</vt:lpstr>
      <vt:lpstr>University Surveillance</vt:lpstr>
      <vt:lpstr>University Surveillance</vt:lpstr>
      <vt:lpstr>PowerPoint Presentation</vt:lpstr>
      <vt:lpstr>PowerPoint Presentation</vt:lpstr>
      <vt:lpstr>Sample Collection Methods</vt:lpstr>
      <vt:lpstr>Wastewater Sampling</vt:lpstr>
      <vt:lpstr>PowerPoint Presentation</vt:lpstr>
      <vt:lpstr>Watershed Scales</vt:lpstr>
      <vt:lpstr>Experimental Design</vt:lpstr>
      <vt:lpstr>PowerPoint Presentation</vt:lpstr>
      <vt:lpstr>PowerPoint Presentation</vt:lpstr>
      <vt:lpstr>SARS-CoV-2</vt:lpstr>
      <vt:lpstr>Conclusions</vt:lpstr>
      <vt:lpstr>Aim 3: Integration with Human Health Surveillance</vt:lpstr>
      <vt:lpstr>PowerPoint Presentation</vt:lpstr>
      <vt:lpstr>Performance of ARTIC protocol on clinical and wastewater samples:  good library efficiency to amplify SARS-CoV-2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 Items</vt:lpstr>
      <vt:lpstr>Outreach</vt:lpstr>
      <vt:lpstr>Acknowledgments: (NIH RADx-rad 1U01DA053941)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 RAD: Development and Proof-of-Concept Implementation of the South Florida Miami RADx-rad SARS-CoV-2 Wastewater-Based Surveillance Infrastructure</dc:title>
  <dc:creator>Solo-Gabriele, Helena M</dc:creator>
  <cp:lastModifiedBy>Solo-Gabriele, Helena M</cp:lastModifiedBy>
  <cp:revision>147</cp:revision>
  <dcterms:created xsi:type="dcterms:W3CDTF">2021-01-29T00:57:41Z</dcterms:created>
  <dcterms:modified xsi:type="dcterms:W3CDTF">2021-10-15T19:38:29Z</dcterms:modified>
</cp:coreProperties>
</file>