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90" r:id="rId2"/>
    <p:sldId id="259" r:id="rId3"/>
    <p:sldId id="292" r:id="rId4"/>
    <p:sldId id="287" r:id="rId5"/>
    <p:sldId id="282" r:id="rId6"/>
    <p:sldId id="272" r:id="rId7"/>
    <p:sldId id="268" r:id="rId8"/>
    <p:sldId id="277" r:id="rId9"/>
    <p:sldId id="283" r:id="rId10"/>
    <p:sldId id="284" r:id="rId11"/>
    <p:sldId id="288" r:id="rId12"/>
    <p:sldId id="296" r:id="rId13"/>
    <p:sldId id="297" r:id="rId14"/>
    <p:sldId id="298" r:id="rId15"/>
    <p:sldId id="29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949426B-6EA8-4981-9FAB-1DBA9FCC09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3B66D8C-A6BC-4F05-A9A7-9E2D8ADA03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BC7D2E9B-F5BE-4728-BB0C-6ED79F8534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5C409061-F287-490C-8E6C-E754DF03B9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9215C7-0F44-40D1-9A65-E0624298A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F0A238-F9FC-4319-ADDA-F2CEED9285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EDF107-1090-4495-8981-0B82D82603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F5BD96-E726-467C-B5BA-14D76A5B5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C4323-24FB-4AAE-8FF6-3BF555928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83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3A0F83-E63C-4D8A-BEE3-225EB88397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62DD50-F366-44B2-AAC2-517BD2B7B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66F3A6-0EA0-4F1A-A624-844993F3B5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95DF7-4B77-4C60-A705-981BDC4190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56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5211EC-12ED-48C8-B639-B9DB21FEC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AB14A3-F099-479D-AAD0-6AD347B9D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D9FF7-2989-4891-8D7C-5DDEB8506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E3B4-926B-459E-B2A1-A17476834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15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44F64E-E0E1-498A-B153-53FB832AE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518878-79C1-43CC-BC5E-E9493E8A1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151DBA-C964-44F3-A29F-AD7441FF86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81119-57F0-4567-B379-FA0030C93E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71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E8E7A8-8D01-4FEA-BA1D-15E96D77D7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30FC43-C7ED-4DF6-97F3-6D1C9B07A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A6A830-8AA9-4685-B9BF-7A598ED731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C2F94-4829-49B0-BEB9-82730461D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21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DD7F42-E3A9-42EB-B0FE-B7E815CD88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84B73A-8930-4D84-836A-2AB1C48E2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718784-A1F9-4719-B588-BAA5754CD4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DF403-EF01-4C19-88D9-3FBE373AB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22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E3D03EE-8925-4C11-9233-969EF322C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94C7C0-630A-43AF-BEA4-EA47AF0A2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8452AE6-E3A4-4F3A-9324-BDCD4A5FC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3FF2D-314B-4A69-8456-50FB29CDC0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37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C76A716-0B5F-4AED-80ED-E6CDF2AC3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43F48B-F6F7-4731-AF03-1D17D84F2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E42FC3-660A-47B0-AC2E-D77933193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80690-97C7-416F-B5DF-4D18823A71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13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488531-E6A4-4B62-94D5-0D85F7B7EA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20D830-088D-4EE1-B7BF-AF52EE96A8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97C580-DD55-49A2-8D88-FE278524B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8EB8-FBA6-4E05-A190-3C08262FC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75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50400A-5D32-433B-B791-A89CC2BD08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1F63FD-4E6A-44A9-BD92-00A896100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6E625C-D69E-4BF2-95DC-2E2F2AD569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2C487-B531-4428-AA3C-A8EEAC9EB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6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B4CF82-1ED5-4257-8ABE-A3D843181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3C7AE0-0C6C-449F-B994-96F082E545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12686D-A4C1-46CA-A7EE-95D5812C34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6DD0-A936-4CF0-9CB5-AF6456EFB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78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26BE331-D2FB-4830-98C3-188D24497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BF828C1-35A9-46DB-9290-4BCAB6794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CCF186-344F-4752-B533-9E5EDECD95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8E5BDF-CDC3-4164-9773-C049C710E0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E8F1C5-691B-4FAD-A9B7-196FEB4F27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EBF5C5F-F131-4BFB-812C-331F4A0B7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63746F6-4096-4F65-9841-CEA776D2C6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1430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FFFF00"/>
                </a:solidFill>
              </a:rPr>
              <a:t>Surveillance, Consent &amp; Public Health:</a:t>
            </a:r>
            <a:br>
              <a:rPr lang="en-US" altLang="en-US" sz="3600" b="1">
                <a:solidFill>
                  <a:srgbClr val="FFFF00"/>
                </a:solidFill>
              </a:rPr>
            </a:br>
            <a:r>
              <a:rPr lang="en-US" altLang="en-US" sz="3600" b="1">
                <a:solidFill>
                  <a:srgbClr val="FFFF00"/>
                </a:solidFill>
              </a:rPr>
              <a:t>Save Lives or Stand on Ceremony?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7DDF118-BFDC-430F-98B1-F83032BEAD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7848600" cy="35258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400" b="1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000" b="1">
              <a:solidFill>
                <a:srgbClr val="FFFF00"/>
              </a:solidFill>
            </a:endParaRPr>
          </a:p>
          <a:p>
            <a:r>
              <a:rPr lang="en-US" altLang="en-US" sz="2000" b="1">
                <a:solidFill>
                  <a:srgbClr val="FFFF00"/>
                </a:solidFill>
              </a:rPr>
              <a:t>RADx-Rad ELSI Office Hours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>
              <a:solidFill>
                <a:srgbClr val="FFFF00"/>
              </a:solidFill>
            </a:endParaRPr>
          </a:p>
          <a:p>
            <a:r>
              <a:rPr lang="en-US" altLang="en-US" sz="1800">
                <a:solidFill>
                  <a:srgbClr val="FFFF00"/>
                </a:solidFill>
              </a:rPr>
              <a:t>August 11, 2021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b="1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b="1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b="1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FFFF00"/>
                </a:solidFill>
              </a:rPr>
              <a:t>Kenneth W. Goodman, PhD, FACMI, FACE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FFFF00"/>
                </a:solidFill>
              </a:rPr>
              <a:t>Professor of Medicine and jointly of Philosophy and Public Health Sciences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FFFF00"/>
                </a:solidFill>
              </a:rPr>
              <a:t>Director, University of Miami Miller School of Medicine Institute for Bioethics and Health Policy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FFFF00"/>
                </a:solidFill>
              </a:rPr>
              <a:t>kgoodman@med.miami.edu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AEA3194-5103-4CCD-99B0-D00B8CBE6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964238"/>
            <a:ext cx="19812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2CB8FEC-F8FE-43B5-AF53-F94E850D2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>
                <a:solidFill>
                  <a:srgbClr val="FFFF00"/>
                </a:solidFill>
              </a:rPr>
              <a:t>Analogues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245276F-2E6D-4FAF-B9B2-7950F69A2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733800"/>
          </a:xfrm>
        </p:spPr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</a:rPr>
              <a:t> Vaccine refusers</a:t>
            </a:r>
          </a:p>
          <a:p>
            <a:r>
              <a:rPr lang="en-US" altLang="en-US" sz="4000">
                <a:solidFill>
                  <a:schemeClr val="bg1"/>
                </a:solidFill>
              </a:rPr>
              <a:t> Organ donation refusers</a:t>
            </a:r>
          </a:p>
          <a:p>
            <a:r>
              <a:rPr lang="en-US" altLang="en-US" sz="4000">
                <a:solidFill>
                  <a:schemeClr val="bg1"/>
                </a:solidFill>
              </a:rPr>
              <a:t> Infrastructure support refusers</a:t>
            </a:r>
          </a:p>
        </p:txBody>
      </p:sp>
      <p:sp>
        <p:nvSpPr>
          <p:cNvPr id="12292" name="Line 6">
            <a:extLst>
              <a:ext uri="{FF2B5EF4-FFF2-40B4-BE49-F238E27FC236}">
                <a16:creationId xmlns:a16="http://schemas.microsoft.com/office/drawing/2014/main" id="{5B047E4D-4CB3-428B-A891-7DFAAD882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49636DD-383D-4C4D-AC34-F7BFD7958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3863" y="457200"/>
            <a:ext cx="8229600" cy="1143000"/>
          </a:xfrm>
        </p:spPr>
        <p:txBody>
          <a:bodyPr/>
          <a:lstStyle/>
          <a:p>
            <a:r>
              <a:rPr lang="en-US" altLang="en-US" sz="5400">
                <a:solidFill>
                  <a:srgbClr val="FFFF00"/>
                </a:solidFill>
              </a:rPr>
              <a:t>↑ Health  ≠ ↓Privacy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002E4E3-F019-4A6D-AEBD-BC25D51889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8229600" cy="3505200"/>
          </a:xfrm>
        </p:spPr>
        <p:txBody>
          <a:bodyPr/>
          <a:lstStyle/>
          <a:p>
            <a:r>
              <a:rPr lang="en-US" altLang="en-US" sz="3600">
                <a:solidFill>
                  <a:srgbClr val="FFFFFF"/>
                </a:solidFill>
              </a:rPr>
              <a:t>Smart laws and policies; nimble governance at professional and social levels</a:t>
            </a:r>
          </a:p>
          <a:p>
            <a:r>
              <a:rPr lang="en-US" altLang="en-US" sz="3600">
                <a:solidFill>
                  <a:srgbClr val="FFFFFF"/>
                </a:solidFill>
              </a:rPr>
              <a:t>Recognition of duties to collectives, and that such duties do not violate individual rights</a:t>
            </a:r>
          </a:p>
          <a:p>
            <a:r>
              <a:rPr lang="en-US" altLang="en-US" sz="3600">
                <a:solidFill>
                  <a:srgbClr val="FFFFFF"/>
                </a:solidFill>
              </a:rPr>
              <a:t>Trust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E97DD516-CB71-4153-A3D4-13640A90C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981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E7F4BC0-2314-4B5F-AFF9-463896CA0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3863" y="457200"/>
            <a:ext cx="8229600" cy="1143000"/>
          </a:xfrm>
        </p:spPr>
        <p:txBody>
          <a:bodyPr/>
          <a:lstStyle/>
          <a:p>
            <a:r>
              <a:rPr lang="en-US" altLang="en-US" sz="5400">
                <a:solidFill>
                  <a:srgbClr val="FFFF00"/>
                </a:solidFill>
              </a:rPr>
              <a:t>Surveillance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34C7B367-E3FD-419D-976B-5A60FF8D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3505200"/>
          </a:xfrm>
        </p:spPr>
        <p:txBody>
          <a:bodyPr/>
          <a:lstStyle/>
          <a:p>
            <a:pPr>
              <a:defRPr/>
            </a:pPr>
            <a:r>
              <a:rPr lang="en-US" altLang="en-US" sz="3600" dirty="0">
                <a:solidFill>
                  <a:srgbClr val="FFFFFF"/>
                </a:solidFill>
              </a:rPr>
              <a:t>Essential for identifying emerging disease, disease in the population, future disease</a:t>
            </a:r>
          </a:p>
          <a:p>
            <a:pPr>
              <a:defRPr/>
            </a:pPr>
            <a:r>
              <a:rPr lang="en-US" altLang="en-US" sz="3600" dirty="0">
                <a:solidFill>
                  <a:srgbClr val="FFFFFF"/>
                </a:solidFill>
              </a:rPr>
              <a:t>Failure to perform surveillance would be blameworthy</a:t>
            </a:r>
          </a:p>
          <a:p>
            <a:pPr>
              <a:defRPr/>
            </a:pPr>
            <a:r>
              <a:rPr lang="en-US" altLang="en-US" sz="3600" dirty="0">
                <a:solidFill>
                  <a:srgbClr val="FFFFFF"/>
                </a:solidFill>
              </a:rPr>
              <a:t>Surveillance reduces morbidity, mortality</a:t>
            </a:r>
          </a:p>
          <a:p>
            <a:pPr marL="0" indent="0">
              <a:buFontTx/>
              <a:buNone/>
              <a:defRPr/>
            </a:pPr>
            <a:endParaRPr lang="en-US" altLang="en-US" sz="3600" dirty="0">
              <a:solidFill>
                <a:srgbClr val="FFFFFF"/>
              </a:solidFill>
            </a:endParaRP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20561A13-2C6D-49C2-9B36-3A580ABE4D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7526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3AD2132-0DA0-403A-99D0-D17F3407E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3863" y="457200"/>
            <a:ext cx="8229600" cy="1143000"/>
          </a:xfrm>
        </p:spPr>
        <p:txBody>
          <a:bodyPr/>
          <a:lstStyle/>
          <a:p>
            <a:r>
              <a:rPr lang="en-US" altLang="en-US" sz="5400">
                <a:solidFill>
                  <a:srgbClr val="FFFF00"/>
                </a:solidFill>
              </a:rPr>
              <a:t>Consent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9075A27F-ADDF-42FB-9E3A-191716F568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8229600" cy="3505200"/>
          </a:xfrm>
        </p:spPr>
        <p:txBody>
          <a:bodyPr/>
          <a:lstStyle/>
          <a:p>
            <a:r>
              <a:rPr lang="en-US" altLang="en-US" sz="3600">
                <a:solidFill>
                  <a:srgbClr val="FFFFFF"/>
                </a:solidFill>
              </a:rPr>
              <a:t>Required for most research, clinical care</a:t>
            </a:r>
          </a:p>
          <a:p>
            <a:r>
              <a:rPr lang="en-US" altLang="en-US" sz="3600">
                <a:solidFill>
                  <a:srgbClr val="FFFFFF"/>
                </a:solidFill>
              </a:rPr>
              <a:t>Would undermine public health if required</a:t>
            </a:r>
          </a:p>
          <a:p>
            <a:r>
              <a:rPr lang="en-US" altLang="en-US" sz="3600">
                <a:solidFill>
                  <a:srgbClr val="FFFFFF"/>
                </a:solidFill>
              </a:rPr>
              <a:t>Hence tacit, latent, implied consent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22D08823-AE10-4124-9A63-52D527035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7526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2FF620C-C017-40C7-A72F-64D172325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3863" y="457200"/>
            <a:ext cx="8229600" cy="1143000"/>
          </a:xfrm>
        </p:spPr>
        <p:txBody>
          <a:bodyPr/>
          <a:lstStyle/>
          <a:p>
            <a:r>
              <a:rPr lang="en-US" altLang="en-US" sz="5400">
                <a:solidFill>
                  <a:srgbClr val="FFFF00"/>
                </a:solidFill>
              </a:rPr>
              <a:t>Trust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CAD972D-6E07-465E-83E3-D9EF366091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3505200"/>
          </a:xfrm>
        </p:spPr>
        <p:txBody>
          <a:bodyPr/>
          <a:lstStyle/>
          <a:p>
            <a:r>
              <a:rPr lang="en-US" altLang="en-US" sz="3600">
                <a:solidFill>
                  <a:srgbClr val="FFFFFF"/>
                </a:solidFill>
              </a:rPr>
              <a:t>Most people in most civil societies trust public health scientists</a:t>
            </a:r>
          </a:p>
          <a:p>
            <a:r>
              <a:rPr lang="en-US" altLang="en-US" sz="3600">
                <a:solidFill>
                  <a:srgbClr val="FFFFFF"/>
                </a:solidFill>
              </a:rPr>
              <a:t>Distrust has been increased by surveillance for marketing, politics, etc.</a:t>
            </a:r>
          </a:p>
          <a:p>
            <a:r>
              <a:rPr lang="en-US" altLang="en-US" sz="3600">
                <a:solidFill>
                  <a:srgbClr val="FFFFFF"/>
                </a:solidFill>
              </a:rPr>
              <a:t>Distrust has been actively fostered by ideologues and zealots</a:t>
            </a:r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293ADA5F-86D2-46FE-8CEE-D21BED0A7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7526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542F870-AF10-48DB-8CA8-E82E6496B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3863" y="457200"/>
            <a:ext cx="8229600" cy="1143000"/>
          </a:xfrm>
        </p:spPr>
        <p:txBody>
          <a:bodyPr/>
          <a:lstStyle/>
          <a:p>
            <a:r>
              <a:rPr lang="en-US" altLang="en-US" sz="5400">
                <a:solidFill>
                  <a:srgbClr val="FFFF00"/>
                </a:solidFill>
              </a:rPr>
              <a:t>Now what?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38C8C1DC-0919-44C7-8949-45B10A9B1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24050"/>
            <a:ext cx="8229600" cy="3505200"/>
          </a:xfrm>
        </p:spPr>
        <p:txBody>
          <a:bodyPr/>
          <a:lstStyle/>
          <a:p>
            <a:pPr>
              <a:defRPr/>
            </a:pPr>
            <a:r>
              <a:rPr lang="en-US" altLang="en-US" sz="3600" dirty="0">
                <a:solidFill>
                  <a:srgbClr val="FFFFFF"/>
                </a:solidFill>
              </a:rPr>
              <a:t>Just when we need robust surveillance, trust is at a nadir</a:t>
            </a:r>
          </a:p>
          <a:p>
            <a:pPr>
              <a:defRPr/>
            </a:pPr>
            <a:r>
              <a:rPr lang="en-US" altLang="en-US" sz="3600" dirty="0">
                <a:solidFill>
                  <a:srgbClr val="FFFFFF"/>
                </a:solidFill>
              </a:rPr>
              <a:t>Opportunity to improve public health literacy and education, e.g., </a:t>
            </a:r>
            <a:r>
              <a:rPr lang="en-US" altLang="en-US" sz="3600" dirty="0" err="1">
                <a:solidFill>
                  <a:srgbClr val="FFFFFF"/>
                </a:solidFill>
              </a:rPr>
              <a:t>RADx</a:t>
            </a:r>
            <a:r>
              <a:rPr lang="en-US" altLang="en-US" sz="3600" dirty="0">
                <a:solidFill>
                  <a:srgbClr val="FFFFFF"/>
                </a:solidFill>
              </a:rPr>
              <a:t>-Rad </a:t>
            </a:r>
          </a:p>
          <a:p>
            <a:pPr>
              <a:defRPr/>
            </a:pPr>
            <a:r>
              <a:rPr lang="en-US" altLang="en-US" sz="3600" dirty="0">
                <a:solidFill>
                  <a:srgbClr val="FFFFFF"/>
                </a:solidFill>
              </a:rPr>
              <a:t>Outreach, communication, transparency </a:t>
            </a:r>
          </a:p>
          <a:p>
            <a:pPr marL="0" indent="0">
              <a:buFontTx/>
              <a:buNone/>
              <a:defRPr/>
            </a:pPr>
            <a:endParaRPr lang="en-US" altLang="en-US" sz="3600" dirty="0">
              <a:solidFill>
                <a:srgbClr val="FFFFFF"/>
              </a:solidFill>
            </a:endParaRP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25D1469C-82BF-4D1D-9D2A-8BE262FDB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7526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190E1D1-9B08-4BEB-9E5B-499D6C074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>
                <a:solidFill>
                  <a:srgbClr val="FFFF00"/>
                </a:solidFill>
              </a:rPr>
              <a:t>Foundations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BFC5497-E26E-44E4-A9D1-3C56D444B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000">
                <a:solidFill>
                  <a:schemeClr val="bg1"/>
                </a:solidFill>
              </a:rPr>
              <a:t>Population health science has always been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0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4000">
                <a:solidFill>
                  <a:schemeClr val="bg1"/>
                </a:solidFill>
              </a:rPr>
              <a:t>Information-intensive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>
                <a:solidFill>
                  <a:schemeClr val="bg1"/>
                </a:solidFill>
              </a:rPr>
              <a:t>Able to presume the consent of its beneficiaries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>
                <a:solidFill>
                  <a:schemeClr val="bg1"/>
                </a:solidFill>
              </a:rPr>
              <a:t>Utilitarian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0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CC3F0981-EE26-470B-BFA8-21A53E1A5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5240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515290F-5F74-4F88-9D6A-D863597A0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>
                <a:solidFill>
                  <a:srgbClr val="FFFF00"/>
                </a:solidFill>
              </a:rPr>
              <a:t>History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A86A56F-72D6-4E37-A94D-82FA53E66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>
                <a:solidFill>
                  <a:srgbClr val="FFFFFF"/>
                </a:solidFill>
              </a:rPr>
              <a:t>Hippocrates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solidFill>
                  <a:srgbClr val="FFFFFF"/>
                </a:solidFill>
              </a:rPr>
              <a:t>Paracelsus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solidFill>
                  <a:srgbClr val="FFFFFF"/>
                </a:solidFill>
              </a:rPr>
              <a:t>Graunt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solidFill>
                  <a:srgbClr val="FFFFFF"/>
                </a:solidFill>
              </a:rPr>
              <a:t>Farr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solidFill>
                  <a:srgbClr val="FFFFFF"/>
                </a:solidFill>
              </a:rPr>
              <a:t>Snow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solidFill>
                  <a:srgbClr val="FFFFFF"/>
                </a:solidFill>
              </a:rPr>
              <a:t>Watson?</a:t>
            </a:r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3BB12C78-B71E-41C1-A52D-17D769E6A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17638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DD87646-E6E9-487D-A869-B2910E630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>
                <a:solidFill>
                  <a:srgbClr val="FFFF00"/>
                </a:solidFill>
              </a:rPr>
              <a:t>Privacy vs. Science?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09E040F2-D381-4C86-8D6C-70BDD93847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Privacy and confidentiality were never seriously considered to be hard barriers to sharing and analysis</a:t>
            </a:r>
          </a:p>
          <a:p>
            <a:r>
              <a:rPr lang="en-US" altLang="en-US">
                <a:solidFill>
                  <a:srgbClr val="FFFFFF"/>
                </a:solidFill>
              </a:rPr>
              <a:t>Biomedical research has long relied on the work of trusted entities to collect health information; thus</a:t>
            </a:r>
          </a:p>
          <a:p>
            <a:r>
              <a:rPr lang="en-US" altLang="en-US">
                <a:solidFill>
                  <a:srgbClr val="FFFFFF"/>
                </a:solidFill>
              </a:rPr>
              <a:t>Security, de-identification, anonymization, pseudonymization </a:t>
            </a:r>
          </a:p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47A784E3-2350-4E7F-9F4B-AAAD4758E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DF06841-4BD3-497C-BB58-DBB87E7B4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270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>
                <a:solidFill>
                  <a:srgbClr val="FFFF00"/>
                </a:solidFill>
              </a:rPr>
              <a:t>Is Big Data Special?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F127A1D-7907-44F1-A145-010B97735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8276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12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dirty="0">
                <a:solidFill>
                  <a:schemeClr val="bg1"/>
                </a:solidFill>
              </a:rPr>
              <a:t>With adequate governance, Big Data should not foster new concerns as regards risks to people who are the sources of data.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dirty="0">
                <a:solidFill>
                  <a:schemeClr val="bg1"/>
                </a:solidFill>
              </a:rPr>
              <a:t>More urgent concerns are of decisions made based on bad data, inferior programming or inappropriate uses and users.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1400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4000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40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F1D736C0-A166-455E-A6E1-6184B8761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570038"/>
            <a:ext cx="784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40FE042-4BCA-421C-857B-92791D758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>
                <a:solidFill>
                  <a:srgbClr val="FFFF00"/>
                </a:solidFill>
              </a:rPr>
              <a:t>That is …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F1102DA-4590-44D4-8275-4F408EF3F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3600" dirty="0">
                <a:solidFill>
                  <a:schemeClr val="bg1"/>
                </a:solidFill>
              </a:rPr>
              <a:t>Ethical concerns should focus on</a:t>
            </a:r>
          </a:p>
          <a:p>
            <a:pPr eaLnBrk="1" hangingPunct="1">
              <a:defRPr/>
            </a:pPr>
            <a:r>
              <a:rPr lang="en-US" altLang="en-US" sz="3600" dirty="0">
                <a:solidFill>
                  <a:schemeClr val="bg1"/>
                </a:solidFill>
              </a:rPr>
              <a:t>Decision support –  given variable data and database quality, uncertainty, software of questionable quality, etc.</a:t>
            </a:r>
          </a:p>
          <a:p>
            <a:pPr eaLnBrk="1" hangingPunct="1">
              <a:defRPr/>
            </a:pPr>
            <a:r>
              <a:rPr lang="en-US" altLang="en-US" sz="3600" dirty="0">
                <a:solidFill>
                  <a:schemeClr val="bg1"/>
                </a:solidFill>
              </a:rPr>
              <a:t>Appropriate uses </a:t>
            </a:r>
          </a:p>
          <a:p>
            <a:pPr eaLnBrk="1" hangingPunct="1">
              <a:defRPr/>
            </a:pPr>
            <a:r>
              <a:rPr lang="en-US" altLang="en-US" sz="3600" dirty="0">
                <a:solidFill>
                  <a:schemeClr val="bg1"/>
                </a:solidFill>
              </a:rPr>
              <a:t>Appropriate users</a:t>
            </a: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CF84CBA8-5A7D-4733-AAD9-2665D3C4ED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23988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7307869-81BB-4C85-942E-FFC22477E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>
                <a:solidFill>
                  <a:srgbClr val="FFFF00"/>
                </a:solidFill>
              </a:rPr>
              <a:t>This is not to say …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F7C2476-34BC-4BD2-BBC6-8AADED7A1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… that concerns about privacy, confidentiality, stigma, etc. are no longer worthy of attention.</a:t>
            </a:r>
          </a:p>
          <a:p>
            <a:pPr marL="0" indent="0">
              <a:buFontTx/>
              <a:buNone/>
            </a:pPr>
            <a:endParaRPr lang="en-US" altLang="en-US" sz="360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It is to say that Big Data itself, all other things being equal, raises no new privacy challenges.</a:t>
            </a: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ED317CF8-BADB-4E8C-B130-79B0D4F44A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09C77D8-CE81-41AE-8178-A3D314D37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>
                <a:solidFill>
                  <a:srgbClr val="FFFF00"/>
                </a:solidFill>
              </a:rPr>
              <a:t>Privacy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857121E-60FB-4F93-A33C-3BFDFC28E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</a:rPr>
              <a:t>Is not an absolute right</a:t>
            </a:r>
          </a:p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</a:rPr>
              <a:t>Must therefore be balanced against other rights (including a “right to benefit from science”*)</a:t>
            </a:r>
          </a:p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</a:rPr>
              <a:t>Is often mistakenly invoked by individuals </a:t>
            </a:r>
          </a:p>
          <a:p>
            <a:pPr marL="0" indent="0" algn="r" eaLnBrk="1" hangingPunct="1">
              <a:buFontTx/>
              <a:buNone/>
              <a:defRPr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* http://www.ohchr.org/EN/Issues/CulturalRights/Pages/benefitfromscientificprogress.aspx</a:t>
            </a:r>
          </a:p>
          <a:p>
            <a:pPr eaLnBrk="1" hangingPunct="1">
              <a:defRPr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A7E79614-C52B-4405-9D7B-4F817CE11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7526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935A318-C08A-47AE-BD9A-62585259A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>
                <a:solidFill>
                  <a:srgbClr val="FFFF00"/>
                </a:solidFill>
              </a:rPr>
              <a:t>Information Free-Riders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8DE427D-1E8B-4050-8EFC-B7B25B86A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1981200"/>
            <a:ext cx="7772400" cy="3581400"/>
          </a:xfrm>
        </p:spPr>
        <p:txBody>
          <a:bodyPr/>
          <a:lstStyle/>
          <a:p>
            <a:r>
              <a:rPr lang="en-US" altLang="en-US" sz="3600">
                <a:solidFill>
                  <a:schemeClr val="bg1"/>
                </a:solidFill>
              </a:rPr>
              <a:t>Emphasize privacy over public health</a:t>
            </a:r>
          </a:p>
          <a:p>
            <a:r>
              <a:rPr lang="en-US" altLang="en-US" sz="3600">
                <a:solidFill>
                  <a:schemeClr val="bg1"/>
                </a:solidFill>
              </a:rPr>
              <a:t>Risk little if anything</a:t>
            </a:r>
          </a:p>
          <a:p>
            <a:r>
              <a:rPr lang="en-US" altLang="en-US" sz="3600">
                <a:solidFill>
                  <a:schemeClr val="bg1"/>
                </a:solidFill>
              </a:rPr>
              <a:t>Benefit from others’ contributions of information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11268" name="Line 6">
            <a:extLst>
              <a:ext uri="{FF2B5EF4-FFF2-40B4-BE49-F238E27FC236}">
                <a16:creationId xmlns:a16="http://schemas.microsoft.com/office/drawing/2014/main" id="{29783CAB-6B6C-4993-9B70-74B4B7BB7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6764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490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Default Design</vt:lpstr>
      <vt:lpstr>Surveillance, Consent &amp; Public Health: Save Lives or Stand on Ceremony?</vt:lpstr>
      <vt:lpstr>Foundations</vt:lpstr>
      <vt:lpstr>History</vt:lpstr>
      <vt:lpstr>Privacy vs. Science?</vt:lpstr>
      <vt:lpstr>Is Big Data Special?</vt:lpstr>
      <vt:lpstr>That is …</vt:lpstr>
      <vt:lpstr>This is not to say …</vt:lpstr>
      <vt:lpstr>Privacy</vt:lpstr>
      <vt:lpstr>Information Free-Riders</vt:lpstr>
      <vt:lpstr>Analogues</vt:lpstr>
      <vt:lpstr>↑ Health  ≠ ↓Privacy</vt:lpstr>
      <vt:lpstr>Surveillance</vt:lpstr>
      <vt:lpstr>Consent</vt:lpstr>
      <vt:lpstr>Trust</vt:lpstr>
      <vt:lpstr>Now what?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Plastic and Reconstructive Surgery</dc:title>
  <dc:creator>Ken Godman</dc:creator>
  <cp:lastModifiedBy>Gynell, Helen</cp:lastModifiedBy>
  <cp:revision>59</cp:revision>
  <dcterms:created xsi:type="dcterms:W3CDTF">2005-05-18T00:49:46Z</dcterms:created>
  <dcterms:modified xsi:type="dcterms:W3CDTF">2021-10-15T13:35:11Z</dcterms:modified>
</cp:coreProperties>
</file>